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12192000" cy="6858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entury Gothic" panose="020B0502020202020204" pitchFamily="34" charset="0"/>
      <p:regular r:id="rId21"/>
      <p:bold r:id="rId22"/>
      <p:italic r:id="rId23"/>
      <p:boldItalic r:id="rId24"/>
    </p:embeddedFont>
    <p:embeddedFont>
      <p:font typeface="Consolas" panose="020B0609020204030204" pitchFamily="49" charset="0"/>
      <p:regular r:id="rId25"/>
      <p:bold r:id="rId26"/>
      <p:italic r:id="rId27"/>
      <p:boldItalic r:id="rId28"/>
    </p:embeddedFont>
    <p:embeddedFont>
      <p:font typeface="Lato" panose="020F0502020204030203" pitchFamily="34" charset="0"/>
      <p:regular r:id="rId29"/>
      <p:bold r:id="rId30"/>
      <p:italic r:id="rId31"/>
      <p:boldItalic r:id="rId32"/>
    </p:embeddedFont>
    <p:embeddedFont>
      <p:font typeface="Raleway" pitchFamily="2" charset="0"/>
      <p:regular r:id="rId33"/>
      <p:bold r:id="rId34"/>
      <p:italic r:id="rId35"/>
      <p:boldItalic r:id="rId36"/>
    </p:embeddedFont>
    <p:embeddedFont>
      <p:font typeface="Roboto" panose="02000000000000000000" pitchFamily="2" charset="0"/>
      <p:regular r:id="rId37"/>
      <p:bold r:id="rId38"/>
      <p:italic r:id="rId39"/>
      <p:boldItalic r:id="rId40"/>
    </p:embeddedFont>
    <p:embeddedFont>
      <p:font typeface="Roboto Slab" panose="020B0604020202020204" charset="0"/>
      <p:regular r:id="rId41"/>
      <p:bold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3" roundtripDataSignature="AMtx7mgRljaFvaRZSbnnmIdJO7J4xg+8U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font" Target="fonts/font23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42" Type="http://schemas.openxmlformats.org/officeDocument/2006/relationships/font" Target="fonts/font26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font" Target="fonts/font22.fntdata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41" Type="http://schemas.openxmlformats.org/officeDocument/2006/relationships/font" Target="fonts/font2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font" Target="fonts/font21.fntdata"/><Relationship Id="rId40" Type="http://schemas.openxmlformats.org/officeDocument/2006/relationships/font" Target="fonts/font24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font" Target="fonts/font20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Relationship Id="rId43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032400" y="514350"/>
            <a:ext cx="81284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d5b193f744_0_585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3" name="Google Shape;73;gd5b193f744_0_5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77333" y="514350"/>
            <a:ext cx="10837200" cy="2571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d5b193f744_0_758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4" name="Google Shape;84;gd5b193f744_0_7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77333" y="514350"/>
            <a:ext cx="10837200" cy="2571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d5b193f744_0_849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2" name="Google Shape;132;gd5b193f744_0_8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77333" y="514350"/>
            <a:ext cx="10837200" cy="2571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d5b193f744_0_885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1" name="Google Shape;161;gd5b193f744_0_8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77333" y="514350"/>
            <a:ext cx="10837200" cy="2571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d5b193f744_0_1514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1" name="Google Shape;221;gd5b193f744_0_15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77333" y="514350"/>
            <a:ext cx="10837200" cy="2571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d5b193f744_0_1573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1" name="Google Shape;281;gd5b193f744_0_15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77333" y="514350"/>
            <a:ext cx="10837200" cy="2571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d5b193f744_0_1590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8" name="Google Shape;298;gd5b193f744_0_15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77333" y="514350"/>
            <a:ext cx="10837200" cy="2571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d5b193f744_0_1680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0" name="Google Shape;310;gd5b193f744_0_16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77333" y="514350"/>
            <a:ext cx="10837200" cy="2571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d5b193f744_0_1702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23" name="Google Shape;323;gd5b193f744_0_17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77333" y="514350"/>
            <a:ext cx="10837200" cy="2571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d5b193f744_0_1730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44" name="Google Shape;344;gd5b193f744_0_17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77333" y="514350"/>
            <a:ext cx="10837200" cy="2571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d5b193f744_0_1751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53" name="Google Shape;353;gd5b193f744_0_17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77333" y="514350"/>
            <a:ext cx="10837200" cy="2571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d5b193f744_0_1774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63" name="Google Shape;363;gd5b193f744_0_17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77333" y="514350"/>
            <a:ext cx="10837200" cy="2571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d5b193f744_0_1869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72" name="Google Shape;372;gd5b193f744_0_18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d5b193f744_0_1813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80" name="Google Shape;380;gd5b193f744_0_18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77333" y="514350"/>
            <a:ext cx="10837200" cy="2571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3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3"/>
          <p:cNvSpPr txBox="1">
            <a:spLocks noGrp="1"/>
          </p:cNvSpPr>
          <p:nvPr>
            <p:ph type="subTitle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4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4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5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7"/>
          <p:cNvSpPr txBox="1">
            <a:spLocks noGrp="1"/>
          </p:cNvSpPr>
          <p:nvPr>
            <p:ph type="subTitle" idx="1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8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8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8"/>
          <p:cNvSpPr txBox="1">
            <a:spLocks noGrp="1"/>
          </p:cNvSpPr>
          <p:nvPr>
            <p:ph type="body" idx="2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8"/>
          <p:cNvSpPr txBox="1">
            <a:spLocks noGrp="1"/>
          </p:cNvSpPr>
          <p:nvPr>
            <p:ph type="body" idx="3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9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9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9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9"/>
          <p:cNvSpPr txBox="1">
            <a:spLocks noGrp="1"/>
          </p:cNvSpPr>
          <p:nvPr>
            <p:ph type="body" idx="3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0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0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0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30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1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1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1"/>
          <p:cNvSpPr txBox="1">
            <a:spLocks noGrp="1"/>
          </p:cNvSpPr>
          <p:nvPr>
            <p:ph type="body" idx="2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2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2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2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32"/>
          <p:cNvSpPr txBox="1">
            <a:spLocks noGrp="1"/>
          </p:cNvSpPr>
          <p:nvPr>
            <p:ph type="body" idx="3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2"/>
          <p:cNvSpPr txBox="1">
            <a:spLocks noGrp="1"/>
          </p:cNvSpPr>
          <p:nvPr>
            <p:ph type="body" idx="4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3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33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3"/>
          <p:cNvSpPr txBox="1">
            <a:spLocks noGrp="1"/>
          </p:cNvSpPr>
          <p:nvPr>
            <p:ph type="body" idx="2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3"/>
          <p:cNvSpPr txBox="1">
            <a:spLocks noGrp="1"/>
          </p:cNvSpPr>
          <p:nvPr>
            <p:ph type="body" idx="3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33"/>
          <p:cNvSpPr txBox="1">
            <a:spLocks noGrp="1"/>
          </p:cNvSpPr>
          <p:nvPr>
            <p:ph type="body" idx="4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33"/>
          <p:cNvSpPr txBox="1">
            <a:spLocks noGrp="1"/>
          </p:cNvSpPr>
          <p:nvPr>
            <p:ph type="body" idx="5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3"/>
          <p:cNvSpPr txBox="1">
            <a:spLocks noGrp="1"/>
          </p:cNvSpPr>
          <p:nvPr>
            <p:ph type="body" idx="6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Google Shape;65;gd5b193f744_0_741"/>
          <p:cNvCxnSpPr/>
          <p:nvPr/>
        </p:nvCxnSpPr>
        <p:spPr>
          <a:xfrm>
            <a:off x="3303632" y="554200"/>
            <a:ext cx="8325600" cy="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6" name="Google Shape;66;gd5b193f744_0_741"/>
          <p:cNvCxnSpPr/>
          <p:nvPr/>
        </p:nvCxnSpPr>
        <p:spPr>
          <a:xfrm>
            <a:off x="3303632" y="6320000"/>
            <a:ext cx="83256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7" name="Google Shape;67;gd5b193f744_0_741"/>
          <p:cNvCxnSpPr/>
          <p:nvPr/>
        </p:nvCxnSpPr>
        <p:spPr>
          <a:xfrm>
            <a:off x="566931" y="554200"/>
            <a:ext cx="2445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8" name="Google Shape;68;gd5b193f744_0_741"/>
          <p:cNvSpPr txBox="1">
            <a:spLocks noGrp="1"/>
          </p:cNvSpPr>
          <p:nvPr>
            <p:ph type="ctrTitle"/>
          </p:nvPr>
        </p:nvSpPr>
        <p:spPr>
          <a:xfrm>
            <a:off x="3162300" y="840300"/>
            <a:ext cx="8442000" cy="20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6400">
                <a:solidFill>
                  <a:schemeClr val="lt1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6400">
                <a:solidFill>
                  <a:schemeClr val="lt1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6400">
                <a:solidFill>
                  <a:schemeClr val="lt1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6400">
                <a:solidFill>
                  <a:schemeClr val="lt1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6400">
                <a:solidFill>
                  <a:schemeClr val="lt1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6400">
                <a:solidFill>
                  <a:schemeClr val="lt1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6400">
                <a:solidFill>
                  <a:schemeClr val="lt1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6400">
                <a:solidFill>
                  <a:schemeClr val="lt1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6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gd5b193f744_0_741"/>
          <p:cNvSpPr txBox="1">
            <a:spLocks noGrp="1"/>
          </p:cNvSpPr>
          <p:nvPr>
            <p:ph type="subTitle" idx="1"/>
          </p:nvPr>
        </p:nvSpPr>
        <p:spPr>
          <a:xfrm>
            <a:off x="3187023" y="4317933"/>
            <a:ext cx="8442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0" name="Google Shape;70;gd5b193f744_0_741"/>
          <p:cNvSpPr txBox="1">
            <a:spLocks noGrp="1"/>
          </p:cNvSpPr>
          <p:nvPr>
            <p:ph type="sldNum" idx="12"/>
          </p:nvPr>
        </p:nvSpPr>
        <p:spPr>
          <a:xfrm>
            <a:off x="11330665" y="6251679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33"/>
              <a:buFont typeface="Arial"/>
              <a:buNone/>
              <a:defRPr sz="1333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33"/>
              <a:buFont typeface="Arial"/>
              <a:buNone/>
              <a:defRPr sz="1333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33"/>
              <a:buFont typeface="Arial"/>
              <a:buNone/>
              <a:defRPr sz="1333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33"/>
              <a:buFont typeface="Arial"/>
              <a:buNone/>
              <a:defRPr sz="1333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33"/>
              <a:buFont typeface="Arial"/>
              <a:buNone/>
              <a:defRPr sz="1333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33"/>
              <a:buFont typeface="Arial"/>
              <a:buNone/>
              <a:defRPr sz="1333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33"/>
              <a:buFont typeface="Arial"/>
              <a:buNone/>
              <a:defRPr sz="1333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33"/>
              <a:buFont typeface="Arial"/>
              <a:buNone/>
              <a:defRPr sz="1333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33"/>
              <a:buFont typeface="Arial"/>
              <a:buNone/>
              <a:defRPr sz="1333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1"/>
          <p:cNvSpPr/>
          <p:nvPr/>
        </p:nvSpPr>
        <p:spPr>
          <a:xfrm flipH="1">
            <a:off x="11275200" y="2963160"/>
            <a:ext cx="912600" cy="91260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" name="Google Shape;7;p21"/>
          <p:cNvSpPr/>
          <p:nvPr/>
        </p:nvSpPr>
        <p:spPr>
          <a:xfrm flipH="1">
            <a:off x="9207000" y="3190320"/>
            <a:ext cx="2981520" cy="298152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" name="Google Shape;8;p21"/>
          <p:cNvSpPr/>
          <p:nvPr/>
        </p:nvSpPr>
        <p:spPr>
          <a:xfrm flipH="1">
            <a:off x="10291680" y="3285000"/>
            <a:ext cx="1896120" cy="189612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" name="Google Shape;9;p21"/>
          <p:cNvSpPr/>
          <p:nvPr/>
        </p:nvSpPr>
        <p:spPr>
          <a:xfrm flipH="1">
            <a:off x="10443240" y="3130920"/>
            <a:ext cx="1745280" cy="174528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" name="Google Shape;10;p21"/>
          <p:cNvSpPr/>
          <p:nvPr/>
        </p:nvSpPr>
        <p:spPr>
          <a:xfrm flipH="1">
            <a:off x="10918080" y="3683160"/>
            <a:ext cx="1269720" cy="126972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" name="Google Shape;11;p21"/>
          <p:cNvSpPr txBox="1">
            <a:spLocks noGrp="1"/>
          </p:cNvSpPr>
          <p:nvPr>
            <p:ph type="ftr" idx="11"/>
          </p:nvPr>
        </p:nvSpPr>
        <p:spPr>
          <a:xfrm>
            <a:off x="684360" y="6172200"/>
            <a:ext cx="7543440" cy="36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12" name="Google Shape;12;p21"/>
          <p:cNvSpPr txBox="1">
            <a:spLocks noGrp="1"/>
          </p:cNvSpPr>
          <p:nvPr>
            <p:ph type="dt" idx="10"/>
          </p:nvPr>
        </p:nvSpPr>
        <p:spPr>
          <a:xfrm>
            <a:off x="9904320" y="6172200"/>
            <a:ext cx="1599840" cy="36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13" name="Google Shape;13;p21"/>
          <p:cNvSpPr txBox="1">
            <a:spLocks noGrp="1"/>
          </p:cNvSpPr>
          <p:nvPr>
            <p:ph type="sldNum" idx="12"/>
          </p:nvPr>
        </p:nvSpPr>
        <p:spPr>
          <a:xfrm>
            <a:off x="10363320" y="5578560"/>
            <a:ext cx="114192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buNone/>
              <a:defRPr sz="32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buNone/>
              <a:defRPr sz="32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buNone/>
              <a:defRPr sz="32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buNone/>
              <a:defRPr sz="32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buNone/>
              <a:defRPr sz="32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buNone/>
              <a:defRPr sz="32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buNone/>
              <a:defRPr sz="32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buNone/>
              <a:defRPr sz="32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buNone/>
              <a:defRPr sz="32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" name="Google Shape;14;p21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15" name="Google Shape;15;p21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5.jpg"/><Relationship Id="rId21" Type="http://schemas.openxmlformats.org/officeDocument/2006/relationships/image" Target="../media/image23.png"/><Relationship Id="rId7" Type="http://schemas.openxmlformats.org/officeDocument/2006/relationships/image" Target="../media/image9.jpg"/><Relationship Id="rId12" Type="http://schemas.openxmlformats.org/officeDocument/2006/relationships/image" Target="../media/image14.jpg"/><Relationship Id="rId17" Type="http://schemas.openxmlformats.org/officeDocument/2006/relationships/image" Target="../media/image19.png"/><Relationship Id="rId25" Type="http://schemas.openxmlformats.org/officeDocument/2006/relationships/image" Target="../media/image27.jp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png"/><Relationship Id="rId11" Type="http://schemas.openxmlformats.org/officeDocument/2006/relationships/image" Target="../media/image13.jpg"/><Relationship Id="rId24" Type="http://schemas.openxmlformats.org/officeDocument/2006/relationships/image" Target="../media/image26.png"/><Relationship Id="rId5" Type="http://schemas.openxmlformats.org/officeDocument/2006/relationships/image" Target="../media/image7.jpg"/><Relationship Id="rId15" Type="http://schemas.openxmlformats.org/officeDocument/2006/relationships/image" Target="../media/image17.png"/><Relationship Id="rId23" Type="http://schemas.openxmlformats.org/officeDocument/2006/relationships/image" Target="../media/image25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6.png"/><Relationship Id="rId9" Type="http://schemas.openxmlformats.org/officeDocument/2006/relationships/image" Target="../media/image11.jpg"/><Relationship Id="rId14" Type="http://schemas.openxmlformats.org/officeDocument/2006/relationships/image" Target="../media/image16.png"/><Relationship Id="rId22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gd5b193f744_0_5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716364" y="-285670"/>
            <a:ext cx="13208489" cy="742934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gd5b193f744_0_585"/>
          <p:cNvSpPr txBox="1"/>
          <p:nvPr/>
        </p:nvSpPr>
        <p:spPr>
          <a:xfrm>
            <a:off x="279650" y="6605853"/>
            <a:ext cx="1635300" cy="2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</a:pPr>
            <a:r>
              <a:rPr lang="es-PE" sz="833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Créditos Fotografía DPL News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7" name="Google Shape;77;gd5b193f744_0_58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9651" y="586301"/>
            <a:ext cx="3880970" cy="860314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gd5b193f744_0_58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75536" y="2699345"/>
            <a:ext cx="5816351" cy="2535979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gd5b193f744_0_585"/>
          <p:cNvSpPr txBox="1"/>
          <p:nvPr/>
        </p:nvSpPr>
        <p:spPr>
          <a:xfrm>
            <a:off x="6595075" y="3111199"/>
            <a:ext cx="5404200" cy="195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s-PE" sz="2700" b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MODELO DE GESTIÓN DOCUMENTAL</a:t>
            </a:r>
            <a:endParaRPr sz="27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s-PE" sz="2700" b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EN EL MARCO DEL </a:t>
            </a:r>
            <a:endParaRPr sz="27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s-PE" sz="2700" b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DECRETO LEGISLATIVO 1310</a:t>
            </a:r>
            <a:endParaRPr sz="2277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80" name="Google Shape;80;gd5b193f744_0_58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297231" y="6085522"/>
            <a:ext cx="2777004" cy="630586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gd5b193f744_0_585"/>
          <p:cNvSpPr/>
          <p:nvPr/>
        </p:nvSpPr>
        <p:spPr>
          <a:xfrm>
            <a:off x="5242925" y="126300"/>
            <a:ext cx="6872700" cy="253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475" tIns="39225" rIns="78475" bIns="392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4570" b="1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Gobierno Digital</a:t>
            </a:r>
            <a:endParaRPr sz="457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57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29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Secretaría de Gobierno Digital de la</a:t>
            </a:r>
            <a:endParaRPr sz="229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290" b="0" i="0" u="none" strike="noStrike" cap="non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Presidencia del Consejo de Ministros</a:t>
            </a:r>
            <a:endParaRPr sz="229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d5b193f744_0_758"/>
          <p:cNvSpPr/>
          <p:nvPr/>
        </p:nvSpPr>
        <p:spPr>
          <a:xfrm rot="5400000">
            <a:off x="1022739" y="314827"/>
            <a:ext cx="36000" cy="720000"/>
          </a:xfrm>
          <a:prstGeom prst="rect">
            <a:avLst/>
          </a:prstGeom>
          <a:solidFill>
            <a:srgbClr val="BF090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gd5b193f744_0_758"/>
          <p:cNvSpPr/>
          <p:nvPr/>
        </p:nvSpPr>
        <p:spPr>
          <a:xfrm>
            <a:off x="0" y="6665842"/>
            <a:ext cx="12192000" cy="192300"/>
          </a:xfrm>
          <a:prstGeom prst="rect">
            <a:avLst/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gd5b193f744_0_758"/>
          <p:cNvSpPr/>
          <p:nvPr/>
        </p:nvSpPr>
        <p:spPr>
          <a:xfrm>
            <a:off x="609480" y="761880"/>
            <a:ext cx="5257500" cy="4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475" tIns="39225" rIns="78475" bIns="392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400" b="1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Plataforma de Interoperabilidad</a:t>
            </a:r>
            <a:endParaRPr sz="2400" b="1" i="0" u="none" strike="noStrike" cap="none">
              <a:solidFill>
                <a:schemeClr val="dk1"/>
              </a:solidFill>
            </a:endParaRPr>
          </a:p>
        </p:txBody>
      </p:sp>
      <p:sp>
        <p:nvSpPr>
          <p:cNvPr id="89" name="Google Shape;89;gd5b193f744_0_758"/>
          <p:cNvSpPr/>
          <p:nvPr/>
        </p:nvSpPr>
        <p:spPr>
          <a:xfrm>
            <a:off x="609480" y="1676280"/>
            <a:ext cx="4902000" cy="38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475" tIns="39225" rIns="78475" bIns="392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400" b="0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DL</a:t>
            </a:r>
            <a:r>
              <a:rPr lang="es-PE" sz="24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-</a:t>
            </a:r>
            <a:r>
              <a:rPr lang="es-PE" sz="2400" b="0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1246 (10-Nov-2016)</a:t>
            </a: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400" b="0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Aprueba diversas</a:t>
            </a: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400" b="0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medidas de simplificación administrativa.</a:t>
            </a:r>
            <a:endParaRPr sz="2400" b="0" i="0" u="none" strike="noStrike" cap="none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s-PE" sz="24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DL-1310 (30-Dic-2016)</a:t>
            </a:r>
            <a:endParaRPr sz="2400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s-PE" sz="24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Aprueba medidas</a:t>
            </a:r>
            <a:endParaRPr sz="2400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s-PE" sz="24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adicionales de simplificación administrativa.</a:t>
            </a:r>
            <a:endParaRPr sz="2400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90" name="Google Shape;90;gd5b193f744_0_758"/>
          <p:cNvSpPr/>
          <p:nvPr/>
        </p:nvSpPr>
        <p:spPr>
          <a:xfrm>
            <a:off x="6889320" y="2647320"/>
            <a:ext cx="3778200" cy="15087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gd5b193f744_0_758"/>
          <p:cNvSpPr/>
          <p:nvPr/>
        </p:nvSpPr>
        <p:spPr>
          <a:xfrm>
            <a:off x="10412640" y="4151760"/>
            <a:ext cx="1464900" cy="5544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gd5b193f744_0_758"/>
          <p:cNvSpPr/>
          <p:nvPr/>
        </p:nvSpPr>
        <p:spPr>
          <a:xfrm>
            <a:off x="10308960" y="4135920"/>
            <a:ext cx="1456236" cy="547623"/>
          </a:xfrm>
          <a:custGeom>
            <a:avLst/>
            <a:gdLst/>
            <a:ahLst/>
            <a:cxnLst/>
            <a:rect l="l" t="t" r="r" b="b"/>
            <a:pathLst>
              <a:path w="1728470" h="684529" extrusionOk="0">
                <a:moveTo>
                  <a:pt x="1614170" y="0"/>
                </a:moveTo>
                <a:lnTo>
                  <a:pt x="114046" y="0"/>
                </a:lnTo>
                <a:lnTo>
                  <a:pt x="69651" y="8961"/>
                </a:lnTo>
                <a:lnTo>
                  <a:pt x="33400" y="33400"/>
                </a:lnTo>
                <a:lnTo>
                  <a:pt x="8961" y="69651"/>
                </a:lnTo>
                <a:lnTo>
                  <a:pt x="0" y="114045"/>
                </a:lnTo>
                <a:lnTo>
                  <a:pt x="0" y="570229"/>
                </a:lnTo>
                <a:lnTo>
                  <a:pt x="8961" y="614624"/>
                </a:lnTo>
                <a:lnTo>
                  <a:pt x="33400" y="650875"/>
                </a:lnTo>
                <a:lnTo>
                  <a:pt x="69651" y="675314"/>
                </a:lnTo>
                <a:lnTo>
                  <a:pt x="114046" y="684276"/>
                </a:lnTo>
                <a:lnTo>
                  <a:pt x="1614170" y="684276"/>
                </a:lnTo>
                <a:lnTo>
                  <a:pt x="1658564" y="675314"/>
                </a:lnTo>
                <a:lnTo>
                  <a:pt x="1694814" y="650875"/>
                </a:lnTo>
                <a:lnTo>
                  <a:pt x="1719254" y="614624"/>
                </a:lnTo>
                <a:lnTo>
                  <a:pt x="1728216" y="570229"/>
                </a:lnTo>
                <a:lnTo>
                  <a:pt x="1728216" y="114045"/>
                </a:lnTo>
                <a:lnTo>
                  <a:pt x="1719254" y="69651"/>
                </a:lnTo>
                <a:lnTo>
                  <a:pt x="1694815" y="33400"/>
                </a:lnTo>
                <a:lnTo>
                  <a:pt x="1658564" y="8961"/>
                </a:lnTo>
                <a:lnTo>
                  <a:pt x="161417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93" name="Google Shape;93;gd5b193f744_0_758"/>
          <p:cNvSpPr/>
          <p:nvPr/>
        </p:nvSpPr>
        <p:spPr>
          <a:xfrm>
            <a:off x="10308960" y="4135920"/>
            <a:ext cx="1456236" cy="547623"/>
          </a:xfrm>
          <a:custGeom>
            <a:avLst/>
            <a:gdLst/>
            <a:ahLst/>
            <a:cxnLst/>
            <a:rect l="l" t="t" r="r" b="b"/>
            <a:pathLst>
              <a:path w="1728470" h="684529" extrusionOk="0">
                <a:moveTo>
                  <a:pt x="0" y="114045"/>
                </a:moveTo>
                <a:lnTo>
                  <a:pt x="8961" y="69651"/>
                </a:lnTo>
                <a:lnTo>
                  <a:pt x="33400" y="33400"/>
                </a:lnTo>
                <a:lnTo>
                  <a:pt x="69651" y="8961"/>
                </a:lnTo>
                <a:lnTo>
                  <a:pt x="114046" y="0"/>
                </a:lnTo>
                <a:lnTo>
                  <a:pt x="1614170" y="0"/>
                </a:lnTo>
                <a:lnTo>
                  <a:pt x="1658564" y="8961"/>
                </a:lnTo>
                <a:lnTo>
                  <a:pt x="1694815" y="33400"/>
                </a:lnTo>
                <a:lnTo>
                  <a:pt x="1719254" y="69651"/>
                </a:lnTo>
                <a:lnTo>
                  <a:pt x="1728216" y="114045"/>
                </a:lnTo>
                <a:lnTo>
                  <a:pt x="1728216" y="570229"/>
                </a:lnTo>
                <a:lnTo>
                  <a:pt x="1719254" y="614624"/>
                </a:lnTo>
                <a:lnTo>
                  <a:pt x="1694814" y="650875"/>
                </a:lnTo>
                <a:lnTo>
                  <a:pt x="1658564" y="675314"/>
                </a:lnTo>
                <a:lnTo>
                  <a:pt x="1614170" y="684276"/>
                </a:lnTo>
                <a:lnTo>
                  <a:pt x="114046" y="684276"/>
                </a:lnTo>
                <a:lnTo>
                  <a:pt x="69651" y="675314"/>
                </a:lnTo>
                <a:lnTo>
                  <a:pt x="33400" y="650875"/>
                </a:lnTo>
                <a:lnTo>
                  <a:pt x="8961" y="614624"/>
                </a:lnTo>
                <a:lnTo>
                  <a:pt x="0" y="570229"/>
                </a:lnTo>
                <a:lnTo>
                  <a:pt x="0" y="114045"/>
                </a:lnTo>
                <a:close/>
              </a:path>
            </a:pathLst>
          </a:custGeom>
          <a:noFill/>
          <a:ln w="9525" cap="flat" cmpd="sng">
            <a:solidFill>
              <a:srgbClr val="00AF5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4" name="Google Shape;94;gd5b193f744_0_758"/>
          <p:cNvSpPr/>
          <p:nvPr/>
        </p:nvSpPr>
        <p:spPr>
          <a:xfrm>
            <a:off x="10372680" y="4167960"/>
            <a:ext cx="1299900" cy="4611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gd5b193f744_0_758"/>
          <p:cNvSpPr/>
          <p:nvPr/>
        </p:nvSpPr>
        <p:spPr>
          <a:xfrm>
            <a:off x="8808840" y="4382880"/>
            <a:ext cx="1464900" cy="55200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gd5b193f744_0_758"/>
          <p:cNvSpPr/>
          <p:nvPr/>
        </p:nvSpPr>
        <p:spPr>
          <a:xfrm>
            <a:off x="8705160" y="4367040"/>
            <a:ext cx="1456236" cy="545083"/>
          </a:xfrm>
          <a:custGeom>
            <a:avLst/>
            <a:gdLst/>
            <a:ahLst/>
            <a:cxnLst/>
            <a:rect l="l" t="t" r="r" b="b"/>
            <a:pathLst>
              <a:path w="1728470" h="681354" extrusionOk="0">
                <a:moveTo>
                  <a:pt x="1614677" y="0"/>
                </a:moveTo>
                <a:lnTo>
                  <a:pt x="113537" y="0"/>
                </a:lnTo>
                <a:lnTo>
                  <a:pt x="69330" y="8917"/>
                </a:lnTo>
                <a:lnTo>
                  <a:pt x="33242" y="33242"/>
                </a:lnTo>
                <a:lnTo>
                  <a:pt x="8917" y="69330"/>
                </a:lnTo>
                <a:lnTo>
                  <a:pt x="0" y="113537"/>
                </a:lnTo>
                <a:lnTo>
                  <a:pt x="0" y="567689"/>
                </a:lnTo>
                <a:lnTo>
                  <a:pt x="8917" y="611897"/>
                </a:lnTo>
                <a:lnTo>
                  <a:pt x="33242" y="647985"/>
                </a:lnTo>
                <a:lnTo>
                  <a:pt x="69330" y="672310"/>
                </a:lnTo>
                <a:lnTo>
                  <a:pt x="113537" y="681227"/>
                </a:lnTo>
                <a:lnTo>
                  <a:pt x="1614677" y="681227"/>
                </a:lnTo>
                <a:lnTo>
                  <a:pt x="1658885" y="672310"/>
                </a:lnTo>
                <a:lnTo>
                  <a:pt x="1694973" y="647985"/>
                </a:lnTo>
                <a:lnTo>
                  <a:pt x="1719298" y="611897"/>
                </a:lnTo>
                <a:lnTo>
                  <a:pt x="1728216" y="567689"/>
                </a:lnTo>
                <a:lnTo>
                  <a:pt x="1728216" y="113537"/>
                </a:lnTo>
                <a:lnTo>
                  <a:pt x="1719298" y="69330"/>
                </a:lnTo>
                <a:lnTo>
                  <a:pt x="1694973" y="33242"/>
                </a:lnTo>
                <a:lnTo>
                  <a:pt x="1658885" y="8917"/>
                </a:lnTo>
                <a:lnTo>
                  <a:pt x="161467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97" name="Google Shape;97;gd5b193f744_0_758"/>
          <p:cNvSpPr/>
          <p:nvPr/>
        </p:nvSpPr>
        <p:spPr>
          <a:xfrm>
            <a:off x="8705160" y="4367040"/>
            <a:ext cx="1456236" cy="545083"/>
          </a:xfrm>
          <a:custGeom>
            <a:avLst/>
            <a:gdLst/>
            <a:ahLst/>
            <a:cxnLst/>
            <a:rect l="l" t="t" r="r" b="b"/>
            <a:pathLst>
              <a:path w="1728470" h="681354" extrusionOk="0">
                <a:moveTo>
                  <a:pt x="0" y="113537"/>
                </a:moveTo>
                <a:lnTo>
                  <a:pt x="8917" y="69330"/>
                </a:lnTo>
                <a:lnTo>
                  <a:pt x="33242" y="33242"/>
                </a:lnTo>
                <a:lnTo>
                  <a:pt x="69330" y="8917"/>
                </a:lnTo>
                <a:lnTo>
                  <a:pt x="113537" y="0"/>
                </a:lnTo>
                <a:lnTo>
                  <a:pt x="1614677" y="0"/>
                </a:lnTo>
                <a:lnTo>
                  <a:pt x="1658885" y="8917"/>
                </a:lnTo>
                <a:lnTo>
                  <a:pt x="1694973" y="33242"/>
                </a:lnTo>
                <a:lnTo>
                  <a:pt x="1719298" y="69330"/>
                </a:lnTo>
                <a:lnTo>
                  <a:pt x="1728216" y="113537"/>
                </a:lnTo>
                <a:lnTo>
                  <a:pt x="1728216" y="567689"/>
                </a:lnTo>
                <a:lnTo>
                  <a:pt x="1719298" y="611897"/>
                </a:lnTo>
                <a:lnTo>
                  <a:pt x="1694973" y="647985"/>
                </a:lnTo>
                <a:lnTo>
                  <a:pt x="1658885" y="672310"/>
                </a:lnTo>
                <a:lnTo>
                  <a:pt x="1614677" y="681227"/>
                </a:lnTo>
                <a:lnTo>
                  <a:pt x="113537" y="681227"/>
                </a:lnTo>
                <a:lnTo>
                  <a:pt x="69330" y="672310"/>
                </a:lnTo>
                <a:lnTo>
                  <a:pt x="33242" y="647985"/>
                </a:lnTo>
                <a:lnTo>
                  <a:pt x="8917" y="611897"/>
                </a:lnTo>
                <a:lnTo>
                  <a:pt x="0" y="567689"/>
                </a:lnTo>
                <a:lnTo>
                  <a:pt x="0" y="113537"/>
                </a:lnTo>
                <a:close/>
              </a:path>
            </a:pathLst>
          </a:custGeom>
          <a:noFill/>
          <a:ln w="9525" cap="flat" cmpd="sng">
            <a:solidFill>
              <a:srgbClr val="00AF5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gd5b193f744_0_758"/>
          <p:cNvSpPr/>
          <p:nvPr/>
        </p:nvSpPr>
        <p:spPr>
          <a:xfrm>
            <a:off x="8770680" y="4399080"/>
            <a:ext cx="1299900" cy="460200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gd5b193f744_0_758"/>
          <p:cNvSpPr/>
          <p:nvPr/>
        </p:nvSpPr>
        <p:spPr>
          <a:xfrm>
            <a:off x="8966160" y="1539600"/>
            <a:ext cx="1467600" cy="552000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gd5b193f744_0_758"/>
          <p:cNvSpPr/>
          <p:nvPr/>
        </p:nvSpPr>
        <p:spPr>
          <a:xfrm>
            <a:off x="8862480" y="1524120"/>
            <a:ext cx="1458911" cy="545084"/>
          </a:xfrm>
          <a:custGeom>
            <a:avLst/>
            <a:gdLst/>
            <a:ahLst/>
            <a:cxnLst/>
            <a:rect l="l" t="t" r="r" b="b"/>
            <a:pathLst>
              <a:path w="1731645" h="681355" extrusionOk="0">
                <a:moveTo>
                  <a:pt x="1617726" y="0"/>
                </a:moveTo>
                <a:lnTo>
                  <a:pt x="113538" y="0"/>
                </a:lnTo>
                <a:lnTo>
                  <a:pt x="69330" y="8917"/>
                </a:lnTo>
                <a:lnTo>
                  <a:pt x="33242" y="33242"/>
                </a:lnTo>
                <a:lnTo>
                  <a:pt x="8917" y="69330"/>
                </a:lnTo>
                <a:lnTo>
                  <a:pt x="0" y="113538"/>
                </a:lnTo>
                <a:lnTo>
                  <a:pt x="0" y="567690"/>
                </a:lnTo>
                <a:lnTo>
                  <a:pt x="8917" y="611897"/>
                </a:lnTo>
                <a:lnTo>
                  <a:pt x="33242" y="647985"/>
                </a:lnTo>
                <a:lnTo>
                  <a:pt x="69330" y="672310"/>
                </a:lnTo>
                <a:lnTo>
                  <a:pt x="113538" y="681228"/>
                </a:lnTo>
                <a:lnTo>
                  <a:pt x="1617726" y="681228"/>
                </a:lnTo>
                <a:lnTo>
                  <a:pt x="1661933" y="672310"/>
                </a:lnTo>
                <a:lnTo>
                  <a:pt x="1698021" y="647985"/>
                </a:lnTo>
                <a:lnTo>
                  <a:pt x="1722346" y="611897"/>
                </a:lnTo>
                <a:lnTo>
                  <a:pt x="1731264" y="567690"/>
                </a:lnTo>
                <a:lnTo>
                  <a:pt x="1731264" y="113538"/>
                </a:lnTo>
                <a:lnTo>
                  <a:pt x="1722346" y="69330"/>
                </a:lnTo>
                <a:lnTo>
                  <a:pt x="1698021" y="33242"/>
                </a:lnTo>
                <a:lnTo>
                  <a:pt x="1661933" y="8917"/>
                </a:lnTo>
                <a:lnTo>
                  <a:pt x="161772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01" name="Google Shape;101;gd5b193f744_0_758"/>
          <p:cNvSpPr/>
          <p:nvPr/>
        </p:nvSpPr>
        <p:spPr>
          <a:xfrm>
            <a:off x="8862480" y="1524120"/>
            <a:ext cx="1458911" cy="545084"/>
          </a:xfrm>
          <a:custGeom>
            <a:avLst/>
            <a:gdLst/>
            <a:ahLst/>
            <a:cxnLst/>
            <a:rect l="l" t="t" r="r" b="b"/>
            <a:pathLst>
              <a:path w="1731645" h="681355" extrusionOk="0">
                <a:moveTo>
                  <a:pt x="0" y="113538"/>
                </a:moveTo>
                <a:lnTo>
                  <a:pt x="8917" y="69330"/>
                </a:lnTo>
                <a:lnTo>
                  <a:pt x="33242" y="33242"/>
                </a:lnTo>
                <a:lnTo>
                  <a:pt x="69330" y="8917"/>
                </a:lnTo>
                <a:lnTo>
                  <a:pt x="113538" y="0"/>
                </a:lnTo>
                <a:lnTo>
                  <a:pt x="1617726" y="0"/>
                </a:lnTo>
                <a:lnTo>
                  <a:pt x="1661933" y="8917"/>
                </a:lnTo>
                <a:lnTo>
                  <a:pt x="1698021" y="33242"/>
                </a:lnTo>
                <a:lnTo>
                  <a:pt x="1722346" y="69330"/>
                </a:lnTo>
                <a:lnTo>
                  <a:pt x="1731264" y="113538"/>
                </a:lnTo>
                <a:lnTo>
                  <a:pt x="1731264" y="567690"/>
                </a:lnTo>
                <a:lnTo>
                  <a:pt x="1722346" y="611897"/>
                </a:lnTo>
                <a:lnTo>
                  <a:pt x="1698021" y="647985"/>
                </a:lnTo>
                <a:lnTo>
                  <a:pt x="1661933" y="672310"/>
                </a:lnTo>
                <a:lnTo>
                  <a:pt x="1617726" y="681228"/>
                </a:lnTo>
                <a:lnTo>
                  <a:pt x="113538" y="681228"/>
                </a:lnTo>
                <a:lnTo>
                  <a:pt x="69330" y="672310"/>
                </a:lnTo>
                <a:lnTo>
                  <a:pt x="33242" y="647985"/>
                </a:lnTo>
                <a:lnTo>
                  <a:pt x="8917" y="611897"/>
                </a:lnTo>
                <a:lnTo>
                  <a:pt x="0" y="567690"/>
                </a:lnTo>
                <a:lnTo>
                  <a:pt x="0" y="113538"/>
                </a:lnTo>
                <a:close/>
              </a:path>
            </a:pathLst>
          </a:custGeom>
          <a:noFill/>
          <a:ln w="9525" cap="flat" cmpd="sng">
            <a:solidFill>
              <a:srgbClr val="006FC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" name="Google Shape;102;gd5b193f744_0_758"/>
          <p:cNvSpPr/>
          <p:nvPr/>
        </p:nvSpPr>
        <p:spPr>
          <a:xfrm>
            <a:off x="8927640" y="1556160"/>
            <a:ext cx="1301100" cy="460200"/>
          </a:xfrm>
          <a:prstGeom prst="rect">
            <a:avLst/>
          </a:pr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gd5b193f744_0_758"/>
          <p:cNvSpPr/>
          <p:nvPr/>
        </p:nvSpPr>
        <p:spPr>
          <a:xfrm>
            <a:off x="7297920" y="1881240"/>
            <a:ext cx="1464900" cy="553200"/>
          </a:xfrm>
          <a:prstGeom prst="rect">
            <a:avLst/>
          </a:pr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gd5b193f744_0_758"/>
          <p:cNvSpPr/>
          <p:nvPr/>
        </p:nvSpPr>
        <p:spPr>
          <a:xfrm>
            <a:off x="7194240" y="1865760"/>
            <a:ext cx="1456236" cy="546608"/>
          </a:xfrm>
          <a:custGeom>
            <a:avLst/>
            <a:gdLst/>
            <a:ahLst/>
            <a:cxnLst/>
            <a:rect l="l" t="t" r="r" b="b"/>
            <a:pathLst>
              <a:path w="1728470" h="683260" extrusionOk="0">
                <a:moveTo>
                  <a:pt x="1614424" y="0"/>
                </a:moveTo>
                <a:lnTo>
                  <a:pt x="113791" y="0"/>
                </a:lnTo>
                <a:lnTo>
                  <a:pt x="69490" y="8939"/>
                </a:lnTo>
                <a:lnTo>
                  <a:pt x="33321" y="33321"/>
                </a:lnTo>
                <a:lnTo>
                  <a:pt x="8939" y="69490"/>
                </a:lnTo>
                <a:lnTo>
                  <a:pt x="0" y="113791"/>
                </a:lnTo>
                <a:lnTo>
                  <a:pt x="0" y="568959"/>
                </a:lnTo>
                <a:lnTo>
                  <a:pt x="8939" y="613261"/>
                </a:lnTo>
                <a:lnTo>
                  <a:pt x="33321" y="649430"/>
                </a:lnTo>
                <a:lnTo>
                  <a:pt x="69490" y="673812"/>
                </a:lnTo>
                <a:lnTo>
                  <a:pt x="113791" y="682751"/>
                </a:lnTo>
                <a:lnTo>
                  <a:pt x="1614424" y="682751"/>
                </a:lnTo>
                <a:lnTo>
                  <a:pt x="1658725" y="673812"/>
                </a:lnTo>
                <a:lnTo>
                  <a:pt x="1694894" y="649430"/>
                </a:lnTo>
                <a:lnTo>
                  <a:pt x="1719276" y="613261"/>
                </a:lnTo>
                <a:lnTo>
                  <a:pt x="1728215" y="568959"/>
                </a:lnTo>
                <a:lnTo>
                  <a:pt x="1728215" y="113791"/>
                </a:lnTo>
                <a:lnTo>
                  <a:pt x="1719276" y="69490"/>
                </a:lnTo>
                <a:lnTo>
                  <a:pt x="1694894" y="33321"/>
                </a:lnTo>
                <a:lnTo>
                  <a:pt x="1658725" y="8939"/>
                </a:lnTo>
                <a:lnTo>
                  <a:pt x="161442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05" name="Google Shape;105;gd5b193f744_0_758"/>
          <p:cNvSpPr/>
          <p:nvPr/>
        </p:nvSpPr>
        <p:spPr>
          <a:xfrm>
            <a:off x="7194240" y="1865760"/>
            <a:ext cx="1456236" cy="546608"/>
          </a:xfrm>
          <a:custGeom>
            <a:avLst/>
            <a:gdLst/>
            <a:ahLst/>
            <a:cxnLst/>
            <a:rect l="l" t="t" r="r" b="b"/>
            <a:pathLst>
              <a:path w="1728470" h="683260" extrusionOk="0">
                <a:moveTo>
                  <a:pt x="0" y="113791"/>
                </a:moveTo>
                <a:lnTo>
                  <a:pt x="8939" y="69490"/>
                </a:lnTo>
                <a:lnTo>
                  <a:pt x="33321" y="33321"/>
                </a:lnTo>
                <a:lnTo>
                  <a:pt x="69490" y="8939"/>
                </a:lnTo>
                <a:lnTo>
                  <a:pt x="113791" y="0"/>
                </a:lnTo>
                <a:lnTo>
                  <a:pt x="1614424" y="0"/>
                </a:lnTo>
                <a:lnTo>
                  <a:pt x="1658725" y="8939"/>
                </a:lnTo>
                <a:lnTo>
                  <a:pt x="1694894" y="33321"/>
                </a:lnTo>
                <a:lnTo>
                  <a:pt x="1719276" y="69490"/>
                </a:lnTo>
                <a:lnTo>
                  <a:pt x="1728215" y="113791"/>
                </a:lnTo>
                <a:lnTo>
                  <a:pt x="1728215" y="568959"/>
                </a:lnTo>
                <a:lnTo>
                  <a:pt x="1719276" y="613261"/>
                </a:lnTo>
                <a:lnTo>
                  <a:pt x="1694894" y="649430"/>
                </a:lnTo>
                <a:lnTo>
                  <a:pt x="1658725" y="673812"/>
                </a:lnTo>
                <a:lnTo>
                  <a:pt x="1614424" y="682751"/>
                </a:lnTo>
                <a:lnTo>
                  <a:pt x="113791" y="682751"/>
                </a:lnTo>
                <a:lnTo>
                  <a:pt x="69490" y="673812"/>
                </a:lnTo>
                <a:lnTo>
                  <a:pt x="33321" y="649430"/>
                </a:lnTo>
                <a:lnTo>
                  <a:pt x="8939" y="613261"/>
                </a:lnTo>
                <a:lnTo>
                  <a:pt x="0" y="568959"/>
                </a:lnTo>
                <a:lnTo>
                  <a:pt x="0" y="113791"/>
                </a:lnTo>
                <a:close/>
              </a:path>
            </a:pathLst>
          </a:custGeom>
          <a:noFill/>
          <a:ln w="9525" cap="flat" cmpd="sng">
            <a:solidFill>
              <a:srgbClr val="006FC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gd5b193f744_0_758"/>
          <p:cNvSpPr/>
          <p:nvPr/>
        </p:nvSpPr>
        <p:spPr>
          <a:xfrm>
            <a:off x="7258320" y="1896000"/>
            <a:ext cx="1299900" cy="460200"/>
          </a:xfrm>
          <a:prstGeom prst="rect">
            <a:avLst/>
          </a:pr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gd5b193f744_0_758"/>
          <p:cNvSpPr/>
          <p:nvPr/>
        </p:nvSpPr>
        <p:spPr>
          <a:xfrm>
            <a:off x="5691960" y="2137560"/>
            <a:ext cx="1464900" cy="553200"/>
          </a:xfrm>
          <a:prstGeom prst="rect">
            <a:avLst/>
          </a:pr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gd5b193f744_0_758"/>
          <p:cNvSpPr/>
          <p:nvPr/>
        </p:nvSpPr>
        <p:spPr>
          <a:xfrm>
            <a:off x="5588640" y="2121720"/>
            <a:ext cx="1456236" cy="546608"/>
          </a:xfrm>
          <a:custGeom>
            <a:avLst/>
            <a:gdLst/>
            <a:ahLst/>
            <a:cxnLst/>
            <a:rect l="l" t="t" r="r" b="b"/>
            <a:pathLst>
              <a:path w="1728470" h="683260" extrusionOk="0">
                <a:moveTo>
                  <a:pt x="1614424" y="0"/>
                </a:moveTo>
                <a:lnTo>
                  <a:pt x="113792" y="0"/>
                </a:lnTo>
                <a:lnTo>
                  <a:pt x="69490" y="8939"/>
                </a:lnTo>
                <a:lnTo>
                  <a:pt x="33321" y="33321"/>
                </a:lnTo>
                <a:lnTo>
                  <a:pt x="8939" y="69490"/>
                </a:lnTo>
                <a:lnTo>
                  <a:pt x="0" y="113791"/>
                </a:lnTo>
                <a:lnTo>
                  <a:pt x="0" y="568960"/>
                </a:lnTo>
                <a:lnTo>
                  <a:pt x="8939" y="613261"/>
                </a:lnTo>
                <a:lnTo>
                  <a:pt x="33321" y="649430"/>
                </a:lnTo>
                <a:lnTo>
                  <a:pt x="69490" y="673812"/>
                </a:lnTo>
                <a:lnTo>
                  <a:pt x="113792" y="682751"/>
                </a:lnTo>
                <a:lnTo>
                  <a:pt x="1614424" y="682751"/>
                </a:lnTo>
                <a:lnTo>
                  <a:pt x="1658725" y="673812"/>
                </a:lnTo>
                <a:lnTo>
                  <a:pt x="1694894" y="649430"/>
                </a:lnTo>
                <a:lnTo>
                  <a:pt x="1719276" y="613261"/>
                </a:lnTo>
                <a:lnTo>
                  <a:pt x="1728215" y="568960"/>
                </a:lnTo>
                <a:lnTo>
                  <a:pt x="1728215" y="113791"/>
                </a:lnTo>
                <a:lnTo>
                  <a:pt x="1719276" y="69490"/>
                </a:lnTo>
                <a:lnTo>
                  <a:pt x="1694894" y="33321"/>
                </a:lnTo>
                <a:lnTo>
                  <a:pt x="1658725" y="8939"/>
                </a:lnTo>
                <a:lnTo>
                  <a:pt x="161442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09" name="Google Shape;109;gd5b193f744_0_758"/>
          <p:cNvSpPr/>
          <p:nvPr/>
        </p:nvSpPr>
        <p:spPr>
          <a:xfrm>
            <a:off x="5588640" y="2121720"/>
            <a:ext cx="1456236" cy="546608"/>
          </a:xfrm>
          <a:custGeom>
            <a:avLst/>
            <a:gdLst/>
            <a:ahLst/>
            <a:cxnLst/>
            <a:rect l="l" t="t" r="r" b="b"/>
            <a:pathLst>
              <a:path w="1728470" h="683260" extrusionOk="0">
                <a:moveTo>
                  <a:pt x="0" y="113791"/>
                </a:moveTo>
                <a:lnTo>
                  <a:pt x="8939" y="69490"/>
                </a:lnTo>
                <a:lnTo>
                  <a:pt x="33321" y="33321"/>
                </a:lnTo>
                <a:lnTo>
                  <a:pt x="69490" y="8939"/>
                </a:lnTo>
                <a:lnTo>
                  <a:pt x="113792" y="0"/>
                </a:lnTo>
                <a:lnTo>
                  <a:pt x="1614424" y="0"/>
                </a:lnTo>
                <a:lnTo>
                  <a:pt x="1658725" y="8939"/>
                </a:lnTo>
                <a:lnTo>
                  <a:pt x="1694894" y="33321"/>
                </a:lnTo>
                <a:lnTo>
                  <a:pt x="1719276" y="69490"/>
                </a:lnTo>
                <a:lnTo>
                  <a:pt x="1728215" y="113791"/>
                </a:lnTo>
                <a:lnTo>
                  <a:pt x="1728215" y="568960"/>
                </a:lnTo>
                <a:lnTo>
                  <a:pt x="1719276" y="613261"/>
                </a:lnTo>
                <a:lnTo>
                  <a:pt x="1694894" y="649430"/>
                </a:lnTo>
                <a:lnTo>
                  <a:pt x="1658725" y="673812"/>
                </a:lnTo>
                <a:lnTo>
                  <a:pt x="1614424" y="682751"/>
                </a:lnTo>
                <a:lnTo>
                  <a:pt x="113792" y="682751"/>
                </a:lnTo>
                <a:lnTo>
                  <a:pt x="69490" y="673812"/>
                </a:lnTo>
                <a:lnTo>
                  <a:pt x="33321" y="649430"/>
                </a:lnTo>
                <a:lnTo>
                  <a:pt x="8939" y="613261"/>
                </a:lnTo>
                <a:lnTo>
                  <a:pt x="0" y="568960"/>
                </a:lnTo>
                <a:lnTo>
                  <a:pt x="0" y="113791"/>
                </a:lnTo>
                <a:close/>
              </a:path>
            </a:pathLst>
          </a:custGeom>
          <a:noFill/>
          <a:ln w="9525" cap="flat" cmpd="sng">
            <a:solidFill>
              <a:srgbClr val="006FC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gd5b193f744_0_758"/>
          <p:cNvSpPr/>
          <p:nvPr/>
        </p:nvSpPr>
        <p:spPr>
          <a:xfrm>
            <a:off x="5652360" y="2152320"/>
            <a:ext cx="1301100" cy="461100"/>
          </a:xfrm>
          <a:prstGeom prst="rect">
            <a:avLst/>
          </a:pr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gd5b193f744_0_758"/>
          <p:cNvSpPr/>
          <p:nvPr/>
        </p:nvSpPr>
        <p:spPr>
          <a:xfrm>
            <a:off x="6585480" y="2670720"/>
            <a:ext cx="521400" cy="432000"/>
          </a:xfrm>
          <a:prstGeom prst="rect">
            <a:avLst/>
          </a:prstGeom>
          <a:blipFill rotWithShape="1">
            <a:blip r:embed="rId1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gd5b193f744_0_758"/>
          <p:cNvSpPr/>
          <p:nvPr/>
        </p:nvSpPr>
        <p:spPr>
          <a:xfrm>
            <a:off x="7221600" y="3142320"/>
            <a:ext cx="442800" cy="379800"/>
          </a:xfrm>
          <a:prstGeom prst="rect">
            <a:avLst/>
          </a:prstGeom>
          <a:blipFill rotWithShape="1">
            <a:blip r:embed="rId1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gd5b193f744_0_758"/>
          <p:cNvSpPr/>
          <p:nvPr/>
        </p:nvSpPr>
        <p:spPr>
          <a:xfrm>
            <a:off x="6529680" y="2661000"/>
            <a:ext cx="549600" cy="441600"/>
          </a:xfrm>
          <a:prstGeom prst="rect">
            <a:avLst/>
          </a:prstGeom>
          <a:blipFill rotWithShape="1">
            <a:blip r:embed="rId1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gd5b193f744_0_758"/>
          <p:cNvSpPr/>
          <p:nvPr/>
        </p:nvSpPr>
        <p:spPr>
          <a:xfrm rot="1213413">
            <a:off x="7737069" y="3952647"/>
            <a:ext cx="647412" cy="886319"/>
          </a:xfrm>
          <a:prstGeom prst="rect">
            <a:avLst/>
          </a:prstGeom>
          <a:blipFill rotWithShape="1">
            <a:blip r:embed="rId1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gd5b193f744_0_758"/>
          <p:cNvSpPr/>
          <p:nvPr/>
        </p:nvSpPr>
        <p:spPr>
          <a:xfrm>
            <a:off x="6504480" y="2619240"/>
            <a:ext cx="568800" cy="486600"/>
          </a:xfrm>
          <a:prstGeom prst="rect">
            <a:avLst/>
          </a:prstGeom>
          <a:blipFill rotWithShape="1">
            <a:blip r:embed="rId1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gd5b193f744_0_758"/>
          <p:cNvSpPr/>
          <p:nvPr/>
        </p:nvSpPr>
        <p:spPr>
          <a:xfrm>
            <a:off x="7302240" y="3187320"/>
            <a:ext cx="540600" cy="528000"/>
          </a:xfrm>
          <a:prstGeom prst="rect">
            <a:avLst/>
          </a:prstGeom>
          <a:blipFill rotWithShape="1">
            <a:blip r:embed="rId1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gd5b193f744_0_758"/>
          <p:cNvSpPr/>
          <p:nvPr/>
        </p:nvSpPr>
        <p:spPr>
          <a:xfrm>
            <a:off x="8903520" y="2039640"/>
            <a:ext cx="230700" cy="630600"/>
          </a:xfrm>
          <a:prstGeom prst="rect">
            <a:avLst/>
          </a:prstGeom>
          <a:blipFill rotWithShape="1">
            <a:blip r:embed="rId1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gd5b193f744_0_758"/>
          <p:cNvSpPr/>
          <p:nvPr/>
        </p:nvSpPr>
        <p:spPr>
          <a:xfrm>
            <a:off x="7871760" y="2358600"/>
            <a:ext cx="385200" cy="541800"/>
          </a:xfrm>
          <a:prstGeom prst="rect">
            <a:avLst/>
          </a:prstGeom>
          <a:blipFill rotWithShape="1">
            <a:blip r:embed="rId2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gd5b193f744_0_758"/>
          <p:cNvSpPr/>
          <p:nvPr/>
        </p:nvSpPr>
        <p:spPr>
          <a:xfrm rot="-285983">
            <a:off x="8217310" y="3045453"/>
            <a:ext cx="519898" cy="496404"/>
          </a:xfrm>
          <a:prstGeom prst="rect">
            <a:avLst/>
          </a:prstGeom>
          <a:blipFill rotWithShape="1">
            <a:blip r:embed="rId2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gd5b193f744_0_758"/>
          <p:cNvSpPr/>
          <p:nvPr/>
        </p:nvSpPr>
        <p:spPr>
          <a:xfrm rot="-758265">
            <a:off x="9055113" y="3665458"/>
            <a:ext cx="462095" cy="812027"/>
          </a:xfrm>
          <a:prstGeom prst="rect">
            <a:avLst/>
          </a:prstGeom>
          <a:blipFill rotWithShape="1">
            <a:blip r:embed="rId2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gd5b193f744_0_758"/>
          <p:cNvSpPr/>
          <p:nvPr/>
        </p:nvSpPr>
        <p:spPr>
          <a:xfrm rot="-247879">
            <a:off x="9362855" y="2875195"/>
            <a:ext cx="616301" cy="388004"/>
          </a:xfrm>
          <a:prstGeom prst="rect">
            <a:avLst/>
          </a:prstGeom>
          <a:blipFill rotWithShape="1">
            <a:blip r:embed="rId2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gd5b193f744_0_758"/>
          <p:cNvSpPr/>
          <p:nvPr/>
        </p:nvSpPr>
        <p:spPr>
          <a:xfrm>
            <a:off x="10269720" y="3371280"/>
            <a:ext cx="626700" cy="838800"/>
          </a:xfrm>
          <a:prstGeom prst="rect">
            <a:avLst/>
          </a:prstGeom>
          <a:blipFill rotWithShape="1">
            <a:blip r:embed="rId2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gd5b193f744_0_758"/>
          <p:cNvSpPr/>
          <p:nvPr/>
        </p:nvSpPr>
        <p:spPr>
          <a:xfrm>
            <a:off x="6131160" y="5858160"/>
            <a:ext cx="2250300" cy="460800"/>
          </a:xfrm>
          <a:prstGeom prst="roundRect">
            <a:avLst>
              <a:gd name="adj" fmla="val 16667"/>
            </a:avLst>
          </a:prstGeom>
          <a:solidFill>
            <a:srgbClr val="1669A2"/>
          </a:solidFill>
          <a:ln>
            <a:noFill/>
          </a:ln>
          <a:effectLst>
            <a:outerShdw blurRad="50800" dist="1270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000" b="1" i="0" u="none" strike="noStrike" cap="non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“PROVEEDORES”</a:t>
            </a:r>
            <a:endParaRPr sz="2000" b="1" i="0" u="none" strike="noStrike" cap="none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24" name="Google Shape;124;gd5b193f744_0_758"/>
          <p:cNvSpPr/>
          <p:nvPr/>
        </p:nvSpPr>
        <p:spPr>
          <a:xfrm>
            <a:off x="9190800" y="5855280"/>
            <a:ext cx="2238900" cy="463800"/>
          </a:xfrm>
          <a:prstGeom prst="roundRect">
            <a:avLst>
              <a:gd name="adj" fmla="val 16667"/>
            </a:avLst>
          </a:prstGeom>
          <a:solidFill>
            <a:srgbClr val="22C4ED"/>
          </a:solidFill>
          <a:ln>
            <a:noFill/>
          </a:ln>
          <a:effectLst>
            <a:outerShdw blurRad="50800" dist="1270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000" i="0" u="none" strike="noStrike" cap="non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“</a:t>
            </a:r>
            <a:r>
              <a:rPr lang="es-PE" sz="2000" b="1" i="0" u="none" strike="noStrike" cap="non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CONSUMIDORES</a:t>
            </a:r>
            <a:r>
              <a:rPr lang="es-PE" sz="2000" i="0" u="none" strike="noStrike" cap="non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”</a:t>
            </a:r>
            <a:endParaRPr sz="2000" i="0" u="none" strike="noStrike" cap="none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25" name="Google Shape;125;gd5b193f744_0_758"/>
          <p:cNvSpPr/>
          <p:nvPr/>
        </p:nvSpPr>
        <p:spPr>
          <a:xfrm>
            <a:off x="7261560" y="4892640"/>
            <a:ext cx="1354800" cy="538800"/>
          </a:xfrm>
          <a:prstGeom prst="rect">
            <a:avLst/>
          </a:pr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gd5b193f744_0_758"/>
          <p:cNvSpPr/>
          <p:nvPr/>
        </p:nvSpPr>
        <p:spPr>
          <a:xfrm>
            <a:off x="7157520" y="4876800"/>
            <a:ext cx="1348207" cy="531235"/>
          </a:xfrm>
          <a:custGeom>
            <a:avLst/>
            <a:gdLst/>
            <a:ahLst/>
            <a:cxnLst/>
            <a:rect l="l" t="t" r="r" b="b"/>
            <a:pathLst>
              <a:path w="1728470" h="683260" extrusionOk="0">
                <a:moveTo>
                  <a:pt x="1614424" y="0"/>
                </a:moveTo>
                <a:lnTo>
                  <a:pt x="113791" y="0"/>
                </a:lnTo>
                <a:lnTo>
                  <a:pt x="69490" y="8939"/>
                </a:lnTo>
                <a:lnTo>
                  <a:pt x="33321" y="33321"/>
                </a:lnTo>
                <a:lnTo>
                  <a:pt x="8939" y="69490"/>
                </a:lnTo>
                <a:lnTo>
                  <a:pt x="0" y="113791"/>
                </a:lnTo>
                <a:lnTo>
                  <a:pt x="0" y="568960"/>
                </a:lnTo>
                <a:lnTo>
                  <a:pt x="8939" y="613250"/>
                </a:lnTo>
                <a:lnTo>
                  <a:pt x="33321" y="649420"/>
                </a:lnTo>
                <a:lnTo>
                  <a:pt x="69490" y="673808"/>
                </a:lnTo>
                <a:lnTo>
                  <a:pt x="113791" y="682751"/>
                </a:lnTo>
                <a:lnTo>
                  <a:pt x="1614424" y="682751"/>
                </a:lnTo>
                <a:lnTo>
                  <a:pt x="1658725" y="673808"/>
                </a:lnTo>
                <a:lnTo>
                  <a:pt x="1694894" y="649420"/>
                </a:lnTo>
                <a:lnTo>
                  <a:pt x="1719276" y="613250"/>
                </a:lnTo>
                <a:lnTo>
                  <a:pt x="1728215" y="568960"/>
                </a:lnTo>
                <a:lnTo>
                  <a:pt x="1728215" y="113791"/>
                </a:lnTo>
                <a:lnTo>
                  <a:pt x="1719276" y="69490"/>
                </a:lnTo>
                <a:lnTo>
                  <a:pt x="1694894" y="33321"/>
                </a:lnTo>
                <a:lnTo>
                  <a:pt x="1658725" y="8939"/>
                </a:lnTo>
                <a:lnTo>
                  <a:pt x="161442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27" name="Google Shape;127;gd5b193f744_0_758"/>
          <p:cNvSpPr/>
          <p:nvPr/>
        </p:nvSpPr>
        <p:spPr>
          <a:xfrm>
            <a:off x="7157520" y="4876800"/>
            <a:ext cx="1348207" cy="531235"/>
          </a:xfrm>
          <a:custGeom>
            <a:avLst/>
            <a:gdLst/>
            <a:ahLst/>
            <a:cxnLst/>
            <a:rect l="l" t="t" r="r" b="b"/>
            <a:pathLst>
              <a:path w="1728470" h="683260" extrusionOk="0">
                <a:moveTo>
                  <a:pt x="0" y="113791"/>
                </a:moveTo>
                <a:lnTo>
                  <a:pt x="8939" y="69490"/>
                </a:lnTo>
                <a:lnTo>
                  <a:pt x="33321" y="33321"/>
                </a:lnTo>
                <a:lnTo>
                  <a:pt x="69490" y="8939"/>
                </a:lnTo>
                <a:lnTo>
                  <a:pt x="113791" y="0"/>
                </a:lnTo>
                <a:lnTo>
                  <a:pt x="1614424" y="0"/>
                </a:lnTo>
                <a:lnTo>
                  <a:pt x="1658725" y="8939"/>
                </a:lnTo>
                <a:lnTo>
                  <a:pt x="1694894" y="33321"/>
                </a:lnTo>
                <a:lnTo>
                  <a:pt x="1719276" y="69490"/>
                </a:lnTo>
                <a:lnTo>
                  <a:pt x="1728215" y="113791"/>
                </a:lnTo>
                <a:lnTo>
                  <a:pt x="1728215" y="568960"/>
                </a:lnTo>
                <a:lnTo>
                  <a:pt x="1719276" y="613250"/>
                </a:lnTo>
                <a:lnTo>
                  <a:pt x="1694894" y="649420"/>
                </a:lnTo>
                <a:lnTo>
                  <a:pt x="1658725" y="673808"/>
                </a:lnTo>
                <a:lnTo>
                  <a:pt x="1614424" y="682751"/>
                </a:lnTo>
                <a:lnTo>
                  <a:pt x="113791" y="682751"/>
                </a:lnTo>
                <a:lnTo>
                  <a:pt x="69490" y="673808"/>
                </a:lnTo>
                <a:lnTo>
                  <a:pt x="33321" y="649420"/>
                </a:lnTo>
                <a:lnTo>
                  <a:pt x="8939" y="613250"/>
                </a:lnTo>
                <a:lnTo>
                  <a:pt x="0" y="568960"/>
                </a:lnTo>
                <a:lnTo>
                  <a:pt x="0" y="113791"/>
                </a:lnTo>
                <a:close/>
              </a:path>
            </a:pathLst>
          </a:custGeom>
          <a:noFill/>
          <a:ln w="9525" cap="flat" cmpd="sng">
            <a:solidFill>
              <a:srgbClr val="00AF5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8" name="Google Shape;128;gd5b193f744_0_758"/>
          <p:cNvSpPr/>
          <p:nvPr/>
        </p:nvSpPr>
        <p:spPr>
          <a:xfrm>
            <a:off x="7209360" y="4905960"/>
            <a:ext cx="1202100" cy="447000"/>
          </a:xfrm>
          <a:prstGeom prst="rect">
            <a:avLst/>
          </a:prstGeom>
          <a:blipFill rotWithShape="1">
            <a:blip r:embed="rId2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gd5b193f744_0_758"/>
          <p:cNvSpPr/>
          <p:nvPr/>
        </p:nvSpPr>
        <p:spPr>
          <a:xfrm>
            <a:off x="5599680" y="838080"/>
            <a:ext cx="6391200" cy="3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500" b="1" i="0" u="none" strike="noStrike" cap="none">
                <a:solidFill>
                  <a:srgbClr val="A5A5A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www.gob.pe/741-plataforma-de-interoperabilidad-del-estado</a:t>
            </a:r>
            <a:endParaRPr sz="1500" b="0" i="0" u="none" strike="noStrike" cap="non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d5b193f744_0_849"/>
          <p:cNvSpPr/>
          <p:nvPr/>
        </p:nvSpPr>
        <p:spPr>
          <a:xfrm rot="5400000">
            <a:off x="1022739" y="314827"/>
            <a:ext cx="36000" cy="720000"/>
          </a:xfrm>
          <a:prstGeom prst="rect">
            <a:avLst/>
          </a:prstGeom>
          <a:solidFill>
            <a:srgbClr val="BF090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gd5b193f744_0_849"/>
          <p:cNvSpPr/>
          <p:nvPr/>
        </p:nvSpPr>
        <p:spPr>
          <a:xfrm>
            <a:off x="0" y="6665842"/>
            <a:ext cx="12192000" cy="192300"/>
          </a:xfrm>
          <a:prstGeom prst="rect">
            <a:avLst/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gd5b193f744_0_849"/>
          <p:cNvSpPr/>
          <p:nvPr/>
        </p:nvSpPr>
        <p:spPr>
          <a:xfrm>
            <a:off x="7041720" y="2342520"/>
            <a:ext cx="3778200" cy="15087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7" name="Google Shape;137;gd5b193f744_0_8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07000" y="746280"/>
            <a:ext cx="1195920" cy="1404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gd5b193f744_0_8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41960" y="1679760"/>
            <a:ext cx="1065600" cy="56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gd5b193f744_0_8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59480" y="441720"/>
            <a:ext cx="1195920" cy="1404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gd5b193f744_0_8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94440" y="1374840"/>
            <a:ext cx="1065600" cy="56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gd5b193f744_0_8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12320" y="336600"/>
            <a:ext cx="1195920" cy="1404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gd5b193f744_0_8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947280" y="1270080"/>
            <a:ext cx="1065600" cy="5616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3" name="Google Shape;143;gd5b193f744_0_849"/>
          <p:cNvCxnSpPr/>
          <p:nvPr/>
        </p:nvCxnSpPr>
        <p:spPr>
          <a:xfrm rot="-5400000" flipH="1">
            <a:off x="6959310" y="2256450"/>
            <a:ext cx="350700" cy="321600"/>
          </a:xfrm>
          <a:prstGeom prst="curvedConnector3">
            <a:avLst>
              <a:gd name="adj1" fmla="val 49991"/>
            </a:avLst>
          </a:prstGeom>
          <a:noFill/>
          <a:ln w="38150" cap="flat" cmpd="sng">
            <a:solidFill>
              <a:srgbClr val="9F9FFB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44" name="Google Shape;144;gd5b193f744_0_849"/>
          <p:cNvCxnSpPr/>
          <p:nvPr/>
        </p:nvCxnSpPr>
        <p:spPr>
          <a:xfrm rot="5400000">
            <a:off x="8271450" y="2010150"/>
            <a:ext cx="529500" cy="382800"/>
          </a:xfrm>
          <a:prstGeom prst="curvedConnector3">
            <a:avLst>
              <a:gd name="adj1" fmla="val 50006"/>
            </a:avLst>
          </a:prstGeom>
          <a:noFill/>
          <a:ln w="38150" cap="flat" cmpd="sng">
            <a:solidFill>
              <a:srgbClr val="9F9FFB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45" name="Google Shape;145;gd5b193f744_0_849"/>
          <p:cNvCxnSpPr/>
          <p:nvPr/>
        </p:nvCxnSpPr>
        <p:spPr>
          <a:xfrm flipH="1">
            <a:off x="9621900" y="1831500"/>
            <a:ext cx="858000" cy="540600"/>
          </a:xfrm>
          <a:prstGeom prst="curvedConnector2">
            <a:avLst/>
          </a:prstGeom>
          <a:noFill/>
          <a:ln w="38150" cap="flat" cmpd="sng">
            <a:solidFill>
              <a:srgbClr val="9F9FFB"/>
            </a:solidFill>
            <a:prstDash val="solid"/>
            <a:round/>
            <a:headEnd type="triangle" w="med" len="med"/>
            <a:tailEnd type="triangle" w="med" len="med"/>
          </a:ln>
        </p:spPr>
      </p:cxnSp>
      <p:pic>
        <p:nvPicPr>
          <p:cNvPr id="146" name="Google Shape;146;gd5b193f744_0_84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28200" y="4495680"/>
            <a:ext cx="1323720" cy="1508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gd5b193f744_0_84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072320" y="4720680"/>
            <a:ext cx="1080720" cy="57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gd5b193f744_0_84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32960" y="4191120"/>
            <a:ext cx="1323720" cy="1508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gd5b193f744_0_84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977440" y="4416120"/>
            <a:ext cx="1080720" cy="57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gd5b193f744_0_84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138080" y="3809880"/>
            <a:ext cx="1323720" cy="1508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gd5b193f744_0_84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882560" y="4034880"/>
            <a:ext cx="1080720" cy="576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2" name="Google Shape;152;gd5b193f744_0_849"/>
          <p:cNvCxnSpPr/>
          <p:nvPr/>
        </p:nvCxnSpPr>
        <p:spPr>
          <a:xfrm>
            <a:off x="10287120" y="3327840"/>
            <a:ext cx="1447500" cy="705600"/>
          </a:xfrm>
          <a:prstGeom prst="curvedConnector3">
            <a:avLst>
              <a:gd name="adj1" fmla="val 67591"/>
            </a:avLst>
          </a:prstGeom>
          <a:noFill/>
          <a:ln w="38150" cap="flat" cmpd="sng">
            <a:solidFill>
              <a:srgbClr val="9F9FFB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53" name="Google Shape;153;gd5b193f744_0_849"/>
          <p:cNvCxnSpPr/>
          <p:nvPr/>
        </p:nvCxnSpPr>
        <p:spPr>
          <a:xfrm rot="-5400000" flipH="1">
            <a:off x="9068580" y="3773100"/>
            <a:ext cx="834000" cy="451800"/>
          </a:xfrm>
          <a:prstGeom prst="curvedConnector3">
            <a:avLst>
              <a:gd name="adj1" fmla="val 50004"/>
            </a:avLst>
          </a:prstGeom>
          <a:noFill/>
          <a:ln w="38150" cap="flat" cmpd="sng">
            <a:solidFill>
              <a:srgbClr val="9F9FFB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54" name="Google Shape;154;gd5b193f744_0_849"/>
          <p:cNvCxnSpPr/>
          <p:nvPr/>
        </p:nvCxnSpPr>
        <p:spPr>
          <a:xfrm rot="5400000">
            <a:off x="7530480" y="3891600"/>
            <a:ext cx="933600" cy="690600"/>
          </a:xfrm>
          <a:prstGeom prst="curvedConnector3">
            <a:avLst>
              <a:gd name="adj1" fmla="val 49994"/>
            </a:avLst>
          </a:prstGeom>
          <a:noFill/>
          <a:ln w="38150" cap="flat" cmpd="sng">
            <a:solidFill>
              <a:srgbClr val="9F9FFB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55" name="Google Shape;155;gd5b193f744_0_849"/>
          <p:cNvSpPr/>
          <p:nvPr/>
        </p:nvSpPr>
        <p:spPr>
          <a:xfrm>
            <a:off x="6105300" y="6311875"/>
            <a:ext cx="58575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600" rIns="0" bIns="0" anchor="t" anchorCtr="0">
            <a:noAutofit/>
          </a:bodyPr>
          <a:lstStyle/>
          <a:p>
            <a:pPr marL="12599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500" b="1" i="0" u="none" strike="noStrike" cap="none">
                <a:solidFill>
                  <a:srgbClr val="858E99"/>
                </a:solidFill>
                <a:latin typeface="Consolas"/>
                <a:ea typeface="Consolas"/>
                <a:cs typeface="Consolas"/>
                <a:sym typeface="Consolas"/>
              </a:rPr>
              <a:t>STD:</a:t>
            </a:r>
            <a:r>
              <a:rPr lang="es-PE" sz="1500" i="0" u="none" strike="noStrike" cap="none">
                <a:solidFill>
                  <a:srgbClr val="858E99"/>
                </a:solidFill>
                <a:latin typeface="Consolas"/>
                <a:ea typeface="Consolas"/>
                <a:cs typeface="Consolas"/>
                <a:sym typeface="Consolas"/>
              </a:rPr>
              <a:t> Sistema de Trámite Documentario con Firma Digital</a:t>
            </a:r>
            <a:endParaRPr sz="1500" i="0" u="none" strike="noStrike" cap="none">
              <a:solidFill>
                <a:srgbClr val="858E99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56" name="Google Shape;156;gd5b193f744_0_849"/>
          <p:cNvSpPr/>
          <p:nvPr/>
        </p:nvSpPr>
        <p:spPr>
          <a:xfrm>
            <a:off x="609480" y="761880"/>
            <a:ext cx="5257500" cy="4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475" tIns="39225" rIns="78475" bIns="392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400" b="1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Plataforma de Interoperabilidad</a:t>
            </a:r>
            <a:endParaRPr sz="2400" b="1" i="0" u="none" strike="noStrike" cap="none">
              <a:solidFill>
                <a:schemeClr val="dk1"/>
              </a:solidFill>
            </a:endParaRPr>
          </a:p>
        </p:txBody>
      </p:sp>
      <p:sp>
        <p:nvSpPr>
          <p:cNvPr id="157" name="Google Shape;157;gd5b193f744_0_849"/>
          <p:cNvSpPr/>
          <p:nvPr/>
        </p:nvSpPr>
        <p:spPr>
          <a:xfrm>
            <a:off x="609475" y="1676276"/>
            <a:ext cx="4902000" cy="11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475" tIns="39225" rIns="78475" bIns="392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4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Decreto Legislativo 1310</a:t>
            </a:r>
            <a:endParaRPr sz="2400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4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30-Diciembre-2016</a:t>
            </a:r>
            <a:endParaRPr sz="2400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158" name="Google Shape;158;gd5b193f744_0_849"/>
          <p:cNvSpPr/>
          <p:nvPr/>
        </p:nvSpPr>
        <p:spPr>
          <a:xfrm>
            <a:off x="609475" y="2895728"/>
            <a:ext cx="5450100" cy="218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475" tIns="39225" rIns="78475" bIns="392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800" b="0" i="0" u="sng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Artículo 8</a:t>
            </a:r>
            <a:r>
              <a:rPr lang="es-PE" sz="1800" b="0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.- Las entidades de la Administración Pública deben interconectar sus sistemas de trámite documentario para el envío automático de documentos-e entre dichas entidades a través de la Plataforma de Interoperabilidad del Estado administrada por la Secretaría de Gobierno Digital de la PCM.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gd5b193f744_0_8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160" y="3605065"/>
            <a:ext cx="1514160" cy="1456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gd5b193f744_0_8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11000" y="1714680"/>
            <a:ext cx="1514160" cy="145692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gd5b193f744_0_885"/>
          <p:cNvSpPr/>
          <p:nvPr/>
        </p:nvSpPr>
        <p:spPr>
          <a:xfrm rot="5400000">
            <a:off x="1022739" y="314827"/>
            <a:ext cx="36000" cy="720000"/>
          </a:xfrm>
          <a:prstGeom prst="rect">
            <a:avLst/>
          </a:prstGeom>
          <a:solidFill>
            <a:srgbClr val="BF090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gd5b193f744_0_885"/>
          <p:cNvSpPr/>
          <p:nvPr/>
        </p:nvSpPr>
        <p:spPr>
          <a:xfrm>
            <a:off x="0" y="6665842"/>
            <a:ext cx="12192000" cy="192300"/>
          </a:xfrm>
          <a:prstGeom prst="rect">
            <a:avLst/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gd5b193f744_0_885"/>
          <p:cNvSpPr/>
          <p:nvPr/>
        </p:nvSpPr>
        <p:spPr>
          <a:xfrm>
            <a:off x="1981080" y="914400"/>
            <a:ext cx="8238600" cy="5574900"/>
          </a:xfrm>
          <a:prstGeom prst="roundRect">
            <a:avLst>
              <a:gd name="adj" fmla="val 2524"/>
            </a:avLst>
          </a:prstGeom>
          <a:gradFill>
            <a:gsLst>
              <a:gs pos="0">
                <a:schemeClr val="lt1"/>
              </a:gs>
              <a:gs pos="100000">
                <a:srgbClr val="E1E1E1"/>
              </a:gs>
            </a:gsLst>
            <a:lin ang="0" scaled="0"/>
          </a:gradFill>
          <a:ln>
            <a:noFill/>
          </a:ln>
          <a:effectLst>
            <a:outerShdw blurRad="50800" dist="38100" dir="5400000" rotWithShape="0">
              <a:srgbClr val="000000">
                <a:alpha val="4588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gd5b193f744_0_885"/>
          <p:cNvSpPr/>
          <p:nvPr/>
        </p:nvSpPr>
        <p:spPr>
          <a:xfrm>
            <a:off x="2152800" y="981000"/>
            <a:ext cx="7867500" cy="3903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58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800" b="1" i="0" u="none" strike="noStrike" cap="none">
                <a:solidFill>
                  <a:srgbClr val="146194"/>
                </a:solidFill>
                <a:latin typeface="Arial"/>
                <a:ea typeface="Arial"/>
                <a:cs typeface="Arial"/>
                <a:sym typeface="Arial"/>
              </a:rPr>
              <a:t>ANÀLISIS DEL CONTEXTO Y POLITICAS DE ESTADO</a:t>
            </a:r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gd5b193f744_0_885"/>
          <p:cNvSpPr/>
          <p:nvPr/>
        </p:nvSpPr>
        <p:spPr>
          <a:xfrm>
            <a:off x="2162160" y="5379480"/>
            <a:ext cx="7867500" cy="3903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58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800" b="1" i="0" u="none" strike="noStrike" cap="none">
                <a:solidFill>
                  <a:srgbClr val="146194"/>
                </a:solidFill>
                <a:latin typeface="Arial"/>
                <a:ea typeface="Arial"/>
                <a:cs typeface="Arial"/>
                <a:sym typeface="Arial"/>
              </a:rPr>
              <a:t>GESTIÒN  DEL CAMBIO</a:t>
            </a:r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gd5b193f744_0_885"/>
          <p:cNvSpPr/>
          <p:nvPr/>
        </p:nvSpPr>
        <p:spPr>
          <a:xfrm>
            <a:off x="2162160" y="6023160"/>
            <a:ext cx="7867500" cy="3903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5825" cap="flat" cmpd="sng">
            <a:solidFill>
              <a:srgbClr val="3399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800" b="1" i="0" u="none" strike="noStrike" cap="none">
                <a:solidFill>
                  <a:srgbClr val="3399FF"/>
                </a:solidFill>
                <a:latin typeface="Arial"/>
                <a:ea typeface="Arial"/>
                <a:cs typeface="Arial"/>
                <a:sym typeface="Arial"/>
              </a:rPr>
              <a:t>PRINCIPIOS DE GESTIÒN DOCUMENTAL</a:t>
            </a:r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gd5b193f744_0_885"/>
          <p:cNvSpPr/>
          <p:nvPr/>
        </p:nvSpPr>
        <p:spPr>
          <a:xfrm>
            <a:off x="2714760" y="2598120"/>
            <a:ext cx="6857700" cy="1567500"/>
          </a:xfrm>
          <a:prstGeom prst="roundRect">
            <a:avLst>
              <a:gd name="adj" fmla="val 4732"/>
            </a:avLst>
          </a:prstGeom>
          <a:gradFill>
            <a:gsLst>
              <a:gs pos="0">
                <a:schemeClr val="lt1"/>
              </a:gs>
              <a:gs pos="10000">
                <a:schemeClr val="lt1"/>
              </a:gs>
              <a:gs pos="100000">
                <a:srgbClr val="E1E1E1"/>
              </a:gs>
            </a:gsLst>
            <a:lin ang="6114032" scaled="0"/>
          </a:gradFill>
          <a:ln w="9525" cap="flat" cmpd="sng">
            <a:solidFill>
              <a:srgbClr val="858E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gd5b193f744_0_885"/>
          <p:cNvSpPr/>
          <p:nvPr/>
        </p:nvSpPr>
        <p:spPr>
          <a:xfrm>
            <a:off x="3433680" y="2675880"/>
            <a:ext cx="1623600" cy="5523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5825" cap="flat" cmpd="sng">
            <a:solidFill>
              <a:srgbClr val="9ABCD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800" b="1" i="0" u="none" strike="noStrike" cap="none">
                <a:solidFill>
                  <a:srgbClr val="3399FF"/>
                </a:solidFill>
                <a:latin typeface="Arial"/>
                <a:ea typeface="Arial"/>
                <a:cs typeface="Arial"/>
                <a:sym typeface="Arial"/>
              </a:rPr>
              <a:t>RECEPCIÒN</a:t>
            </a:r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gd5b193f744_0_885"/>
          <p:cNvSpPr/>
          <p:nvPr/>
        </p:nvSpPr>
        <p:spPr>
          <a:xfrm>
            <a:off x="5324400" y="2685600"/>
            <a:ext cx="1561800" cy="5523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5825" cap="flat" cmpd="sng">
            <a:solidFill>
              <a:srgbClr val="9ABCD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800" b="1" i="0" u="none" strike="noStrike" cap="none">
                <a:solidFill>
                  <a:srgbClr val="3399FF"/>
                </a:solidFill>
                <a:latin typeface="Arial"/>
                <a:ea typeface="Arial"/>
                <a:cs typeface="Arial"/>
                <a:sym typeface="Arial"/>
              </a:rPr>
              <a:t>EMISIÒN</a:t>
            </a:r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gd5b193f744_0_885"/>
          <p:cNvSpPr/>
          <p:nvPr/>
        </p:nvSpPr>
        <p:spPr>
          <a:xfrm>
            <a:off x="7129800" y="2685600"/>
            <a:ext cx="1713600" cy="5523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5825" cap="flat" cmpd="sng">
            <a:solidFill>
              <a:srgbClr val="9ABCD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800" b="1" i="0" u="none" strike="noStrike" cap="none">
                <a:solidFill>
                  <a:srgbClr val="3399FF"/>
                </a:solidFill>
                <a:latin typeface="Arial"/>
                <a:ea typeface="Arial"/>
                <a:cs typeface="Arial"/>
                <a:sym typeface="Arial"/>
              </a:rPr>
              <a:t>DESPACHO</a:t>
            </a:r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gd5b193f744_0_885"/>
          <p:cNvSpPr/>
          <p:nvPr/>
        </p:nvSpPr>
        <p:spPr>
          <a:xfrm>
            <a:off x="3828960" y="3536640"/>
            <a:ext cx="4428600" cy="5523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5825" cap="flat" cmpd="sng">
            <a:solidFill>
              <a:srgbClr val="9ABCD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800" b="1" i="0" u="none" strike="noStrike" cap="none">
                <a:solidFill>
                  <a:srgbClr val="3399FF"/>
                </a:solidFill>
                <a:latin typeface="Arial"/>
                <a:ea typeface="Arial"/>
                <a:cs typeface="Arial"/>
                <a:sym typeface="Arial"/>
              </a:rPr>
              <a:t>ARCHIVO</a:t>
            </a:r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gd5b193f744_0_885"/>
          <p:cNvSpPr/>
          <p:nvPr/>
        </p:nvSpPr>
        <p:spPr>
          <a:xfrm>
            <a:off x="2486160" y="1619280"/>
            <a:ext cx="1009500" cy="647400"/>
          </a:xfrm>
          <a:prstGeom prst="rect">
            <a:avLst/>
          </a:prstGeom>
          <a:solidFill>
            <a:schemeClr val="lt1"/>
          </a:solidFill>
          <a:ln w="158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000" b="1" i="0" u="none" strike="noStrike" cap="none">
                <a:solidFill>
                  <a:srgbClr val="146194"/>
                </a:solidFill>
                <a:latin typeface="Arial"/>
                <a:ea typeface="Arial"/>
                <a:cs typeface="Arial"/>
                <a:sym typeface="Arial"/>
              </a:rPr>
              <a:t>POLÌTICAS</a:t>
            </a:r>
            <a:endParaRPr sz="10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000" b="1" i="0" u="none" strike="noStrike" cap="none">
                <a:solidFill>
                  <a:srgbClr val="146194"/>
                </a:solidFill>
                <a:latin typeface="Arial"/>
                <a:ea typeface="Arial"/>
                <a:cs typeface="Arial"/>
                <a:sym typeface="Arial"/>
              </a:rPr>
              <a:t>Y OBJETIVOS</a:t>
            </a:r>
            <a:endParaRPr sz="10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gd5b193f744_0_885"/>
          <p:cNvSpPr/>
          <p:nvPr/>
        </p:nvSpPr>
        <p:spPr>
          <a:xfrm>
            <a:off x="3638520" y="1628640"/>
            <a:ext cx="1609500" cy="647400"/>
          </a:xfrm>
          <a:prstGeom prst="rect">
            <a:avLst/>
          </a:prstGeom>
          <a:solidFill>
            <a:schemeClr val="lt1"/>
          </a:solidFill>
          <a:ln w="158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000" b="1" i="0" u="none" strike="noStrike" cap="none">
                <a:solidFill>
                  <a:srgbClr val="146194"/>
                </a:solidFill>
                <a:latin typeface="Arial"/>
                <a:ea typeface="Arial"/>
                <a:cs typeface="Arial"/>
                <a:sym typeface="Arial"/>
              </a:rPr>
              <a:t>ROLES Y</a:t>
            </a:r>
            <a:endParaRPr sz="10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000" b="1" i="0" u="none" strike="noStrike" cap="none">
                <a:solidFill>
                  <a:srgbClr val="146194"/>
                </a:solidFill>
                <a:latin typeface="Arial"/>
                <a:ea typeface="Arial"/>
                <a:cs typeface="Arial"/>
                <a:sym typeface="Arial"/>
              </a:rPr>
              <a:t>RESPONSABILIDADES</a:t>
            </a:r>
            <a:endParaRPr sz="10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gd5b193f744_0_885"/>
          <p:cNvSpPr/>
          <p:nvPr/>
        </p:nvSpPr>
        <p:spPr>
          <a:xfrm>
            <a:off x="5381640" y="1628640"/>
            <a:ext cx="1428000" cy="647400"/>
          </a:xfrm>
          <a:prstGeom prst="rect">
            <a:avLst/>
          </a:prstGeom>
          <a:solidFill>
            <a:schemeClr val="lt1"/>
          </a:solidFill>
          <a:ln w="158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000" b="1" i="0" u="none" strike="noStrike" cap="none">
                <a:solidFill>
                  <a:srgbClr val="146194"/>
                </a:solidFill>
                <a:latin typeface="Arial"/>
                <a:ea typeface="Arial"/>
                <a:cs typeface="Arial"/>
                <a:sym typeface="Arial"/>
              </a:rPr>
              <a:t>PROCEDIMIENTOS</a:t>
            </a:r>
            <a:endParaRPr sz="10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000" b="1" i="0" u="none" strike="noStrike" cap="none">
                <a:solidFill>
                  <a:srgbClr val="146194"/>
                </a:solidFill>
                <a:latin typeface="Arial"/>
                <a:ea typeface="Arial"/>
                <a:cs typeface="Arial"/>
                <a:sym typeface="Arial"/>
              </a:rPr>
              <a:t>FORMALIZADOS</a:t>
            </a:r>
            <a:endParaRPr sz="10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gd5b193f744_0_885"/>
          <p:cNvSpPr/>
          <p:nvPr/>
        </p:nvSpPr>
        <p:spPr>
          <a:xfrm>
            <a:off x="6934320" y="1638360"/>
            <a:ext cx="1266600" cy="647400"/>
          </a:xfrm>
          <a:prstGeom prst="rect">
            <a:avLst/>
          </a:prstGeom>
          <a:solidFill>
            <a:schemeClr val="lt1"/>
          </a:solidFill>
          <a:ln w="158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000" b="1" i="0" u="none" strike="noStrike" cap="none">
                <a:solidFill>
                  <a:srgbClr val="146194"/>
                </a:solidFill>
                <a:latin typeface="Arial"/>
                <a:ea typeface="Arial"/>
                <a:cs typeface="Arial"/>
                <a:sym typeface="Arial"/>
              </a:rPr>
              <a:t>LINEAMIENTOS</a:t>
            </a:r>
            <a:endParaRPr sz="10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000" b="1" i="0" u="none" strike="noStrike" cap="none">
                <a:solidFill>
                  <a:srgbClr val="146194"/>
                </a:solidFill>
                <a:latin typeface="Arial"/>
                <a:ea typeface="Arial"/>
                <a:cs typeface="Arial"/>
                <a:sym typeface="Arial"/>
              </a:rPr>
              <a:t>DE GESTIÒN</a:t>
            </a:r>
            <a:endParaRPr sz="10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gd5b193f744_0_885"/>
          <p:cNvSpPr/>
          <p:nvPr/>
        </p:nvSpPr>
        <p:spPr>
          <a:xfrm>
            <a:off x="8344080" y="1638360"/>
            <a:ext cx="1428000" cy="647400"/>
          </a:xfrm>
          <a:prstGeom prst="rect">
            <a:avLst/>
          </a:prstGeom>
          <a:solidFill>
            <a:schemeClr val="lt1"/>
          </a:solidFill>
          <a:ln w="158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100" b="1" i="0" u="none" strike="noStrike" cap="none">
                <a:solidFill>
                  <a:srgbClr val="146194"/>
                </a:solidFill>
                <a:latin typeface="Arial"/>
                <a:ea typeface="Arial"/>
                <a:cs typeface="Arial"/>
                <a:sym typeface="Arial"/>
              </a:rPr>
              <a:t>SUPERVISIÒN Y</a:t>
            </a:r>
            <a:endParaRPr sz="11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100" b="1" i="0" u="none" strike="noStrike" cap="none">
                <a:solidFill>
                  <a:srgbClr val="146194"/>
                </a:solidFill>
                <a:latin typeface="Arial"/>
                <a:ea typeface="Arial"/>
                <a:cs typeface="Arial"/>
                <a:sym typeface="Arial"/>
              </a:rPr>
              <a:t>EVALUACIÒN DEL</a:t>
            </a:r>
            <a:endParaRPr sz="11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100" b="1" i="0" u="none" strike="noStrike" cap="none">
                <a:solidFill>
                  <a:srgbClr val="146194"/>
                </a:solidFill>
                <a:latin typeface="Arial"/>
                <a:ea typeface="Arial"/>
                <a:cs typeface="Arial"/>
                <a:sym typeface="Arial"/>
              </a:rPr>
              <a:t>DESEMPEÑO</a:t>
            </a:r>
            <a:endParaRPr sz="11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gd5b193f744_0_885"/>
          <p:cNvSpPr/>
          <p:nvPr/>
        </p:nvSpPr>
        <p:spPr>
          <a:xfrm>
            <a:off x="2324160" y="4464360"/>
            <a:ext cx="1428000" cy="647400"/>
          </a:xfrm>
          <a:prstGeom prst="rect">
            <a:avLst/>
          </a:prstGeom>
          <a:solidFill>
            <a:srgbClr val="1669A2"/>
          </a:solidFill>
          <a:ln>
            <a:noFill/>
          </a:ln>
          <a:effectLst>
            <a:outerShdw blurRad="50800" dist="38100" dir="5400000" rotWithShape="0">
              <a:srgbClr val="000000">
                <a:alpha val="4588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1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HERRAMIENTAS</a:t>
            </a:r>
            <a:endParaRPr sz="11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1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INFORMÀTICAS</a:t>
            </a:r>
            <a:endParaRPr sz="11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gd5b193f744_0_885"/>
          <p:cNvSpPr/>
          <p:nvPr/>
        </p:nvSpPr>
        <p:spPr>
          <a:xfrm>
            <a:off x="3886200" y="4474080"/>
            <a:ext cx="1304700" cy="647400"/>
          </a:xfrm>
          <a:prstGeom prst="rect">
            <a:avLst/>
          </a:prstGeom>
          <a:solidFill>
            <a:srgbClr val="1669A2"/>
          </a:solidFill>
          <a:ln>
            <a:noFill/>
          </a:ln>
          <a:effectLst>
            <a:outerShdw blurRad="50800" dist="38100" dir="5400000" rotWithShape="0">
              <a:srgbClr val="000000">
                <a:alpha val="4588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1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CERTIFICADOS Y</a:t>
            </a:r>
            <a:endParaRPr sz="11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1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FIRMA DIGITAL</a:t>
            </a:r>
            <a:endParaRPr sz="11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gd5b193f744_0_885"/>
          <p:cNvSpPr/>
          <p:nvPr/>
        </p:nvSpPr>
        <p:spPr>
          <a:xfrm>
            <a:off x="5334120" y="4474080"/>
            <a:ext cx="1428000" cy="647400"/>
          </a:xfrm>
          <a:prstGeom prst="rect">
            <a:avLst/>
          </a:prstGeom>
          <a:solidFill>
            <a:schemeClr val="lt1"/>
          </a:solidFill>
          <a:ln w="158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100" b="1" i="0" u="none" strike="noStrike" cap="none">
                <a:solidFill>
                  <a:srgbClr val="146194"/>
                </a:solidFill>
                <a:latin typeface="Arial"/>
                <a:ea typeface="Arial"/>
                <a:cs typeface="Arial"/>
                <a:sym typeface="Arial"/>
              </a:rPr>
              <a:t>INNOVACIÒN Y </a:t>
            </a:r>
            <a:endParaRPr sz="11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100" b="1" i="0" u="none" strike="noStrike" cap="none">
                <a:solidFill>
                  <a:srgbClr val="146194"/>
                </a:solidFill>
                <a:latin typeface="Arial"/>
                <a:ea typeface="Arial"/>
                <a:cs typeface="Arial"/>
                <a:sym typeface="Arial"/>
              </a:rPr>
              <a:t>MEJORA CONTINUA</a:t>
            </a:r>
            <a:endParaRPr sz="11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gd5b193f744_0_885"/>
          <p:cNvSpPr/>
          <p:nvPr/>
        </p:nvSpPr>
        <p:spPr>
          <a:xfrm>
            <a:off x="6896160" y="4483440"/>
            <a:ext cx="1228200" cy="647400"/>
          </a:xfrm>
          <a:prstGeom prst="rect">
            <a:avLst/>
          </a:prstGeom>
          <a:solidFill>
            <a:schemeClr val="lt1"/>
          </a:solidFill>
          <a:ln w="158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000" b="1" i="0" u="none" strike="noStrike" cap="none">
                <a:solidFill>
                  <a:srgbClr val="146194"/>
                </a:solidFill>
                <a:latin typeface="Arial"/>
                <a:ea typeface="Arial"/>
                <a:cs typeface="Arial"/>
                <a:sym typeface="Arial"/>
              </a:rPr>
              <a:t>INDUCCIÒN Y</a:t>
            </a:r>
            <a:endParaRPr sz="10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000" b="1" i="0" u="none" strike="noStrike" cap="none">
                <a:solidFill>
                  <a:srgbClr val="146194"/>
                </a:solidFill>
                <a:latin typeface="Arial"/>
                <a:ea typeface="Arial"/>
                <a:cs typeface="Arial"/>
                <a:sym typeface="Arial"/>
              </a:rPr>
              <a:t>CAPACITACIÒN</a:t>
            </a:r>
            <a:endParaRPr sz="10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gd5b193f744_0_885"/>
          <p:cNvSpPr/>
          <p:nvPr/>
        </p:nvSpPr>
        <p:spPr>
          <a:xfrm>
            <a:off x="8286840" y="4483440"/>
            <a:ext cx="1623600" cy="647400"/>
          </a:xfrm>
          <a:prstGeom prst="rect">
            <a:avLst/>
          </a:prstGeom>
          <a:solidFill>
            <a:srgbClr val="1669A2"/>
          </a:solidFill>
          <a:ln>
            <a:noFill/>
          </a:ln>
          <a:effectLst>
            <a:outerShdw blurRad="50800" dist="38100" dir="5400000" rotWithShape="0">
              <a:srgbClr val="000000">
                <a:alpha val="4588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INTEROPERABILIDAD</a:t>
            </a:r>
            <a:endParaRPr sz="10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gd5b193f744_0_885"/>
          <p:cNvSpPr/>
          <p:nvPr/>
        </p:nvSpPr>
        <p:spPr>
          <a:xfrm>
            <a:off x="2828880" y="5200560"/>
            <a:ext cx="590100" cy="132900"/>
          </a:xfrm>
          <a:prstGeom prst="up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ED0C1"/>
              </a:gs>
              <a:gs pos="100000">
                <a:srgbClr val="FF8D55"/>
              </a:gs>
            </a:gsLst>
            <a:lin ang="5400012" scaled="0"/>
          </a:gradFill>
          <a:ln w="9525" cap="flat" cmpd="sng">
            <a:solidFill>
              <a:srgbClr val="EEA68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gd5b193f744_0_885"/>
          <p:cNvSpPr/>
          <p:nvPr/>
        </p:nvSpPr>
        <p:spPr>
          <a:xfrm>
            <a:off x="4210200" y="5200560"/>
            <a:ext cx="590400" cy="132900"/>
          </a:xfrm>
          <a:prstGeom prst="up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ED0C1"/>
              </a:gs>
              <a:gs pos="100000">
                <a:srgbClr val="FF8D55"/>
              </a:gs>
            </a:gsLst>
            <a:lin ang="5400012" scaled="0"/>
          </a:gradFill>
          <a:ln w="9525" cap="flat" cmpd="sng">
            <a:solidFill>
              <a:srgbClr val="EEA68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gd5b193f744_0_885"/>
          <p:cNvSpPr/>
          <p:nvPr/>
        </p:nvSpPr>
        <p:spPr>
          <a:xfrm>
            <a:off x="5800680" y="5200560"/>
            <a:ext cx="590400" cy="132900"/>
          </a:xfrm>
          <a:prstGeom prst="up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ED0C1"/>
              </a:gs>
              <a:gs pos="100000">
                <a:srgbClr val="FF8D55"/>
              </a:gs>
            </a:gsLst>
            <a:lin ang="5400012" scaled="0"/>
          </a:gradFill>
          <a:ln w="9525" cap="flat" cmpd="sng">
            <a:solidFill>
              <a:srgbClr val="EEA68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gd5b193f744_0_885"/>
          <p:cNvSpPr/>
          <p:nvPr/>
        </p:nvSpPr>
        <p:spPr>
          <a:xfrm>
            <a:off x="7229520" y="5200560"/>
            <a:ext cx="590100" cy="132900"/>
          </a:xfrm>
          <a:prstGeom prst="up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ED0C1"/>
              </a:gs>
              <a:gs pos="100000">
                <a:srgbClr val="FF8D55"/>
              </a:gs>
            </a:gsLst>
            <a:lin ang="5400012" scaled="0"/>
          </a:gradFill>
          <a:ln w="9525" cap="flat" cmpd="sng">
            <a:solidFill>
              <a:srgbClr val="EEA68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gd5b193f744_0_885"/>
          <p:cNvSpPr/>
          <p:nvPr/>
        </p:nvSpPr>
        <p:spPr>
          <a:xfrm>
            <a:off x="8677440" y="5200560"/>
            <a:ext cx="590100" cy="132900"/>
          </a:xfrm>
          <a:prstGeom prst="up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ED0C1"/>
              </a:gs>
              <a:gs pos="100000">
                <a:srgbClr val="FF8D55"/>
              </a:gs>
            </a:gsLst>
            <a:lin ang="5400012" scaled="0"/>
          </a:gradFill>
          <a:ln w="9525" cap="flat" cmpd="sng">
            <a:solidFill>
              <a:srgbClr val="EEA68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gd5b193f744_0_885"/>
          <p:cNvSpPr/>
          <p:nvPr/>
        </p:nvSpPr>
        <p:spPr>
          <a:xfrm>
            <a:off x="2819520" y="5847840"/>
            <a:ext cx="590100" cy="132900"/>
          </a:xfrm>
          <a:prstGeom prst="up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ED0C1"/>
              </a:gs>
              <a:gs pos="100000">
                <a:srgbClr val="FF8D55"/>
              </a:gs>
            </a:gsLst>
            <a:lin ang="5400012" scaled="0"/>
          </a:gradFill>
          <a:ln w="9525" cap="flat" cmpd="sng">
            <a:solidFill>
              <a:srgbClr val="EEA68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gd5b193f744_0_885"/>
          <p:cNvSpPr/>
          <p:nvPr/>
        </p:nvSpPr>
        <p:spPr>
          <a:xfrm>
            <a:off x="4276800" y="5847840"/>
            <a:ext cx="590100" cy="132900"/>
          </a:xfrm>
          <a:prstGeom prst="up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ED0C1"/>
              </a:gs>
              <a:gs pos="100000">
                <a:srgbClr val="FF8D55"/>
              </a:gs>
            </a:gsLst>
            <a:lin ang="5400012" scaled="0"/>
          </a:gradFill>
          <a:ln w="9525" cap="flat" cmpd="sng">
            <a:solidFill>
              <a:srgbClr val="EEA68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gd5b193f744_0_885"/>
          <p:cNvSpPr/>
          <p:nvPr/>
        </p:nvSpPr>
        <p:spPr>
          <a:xfrm>
            <a:off x="5867280" y="5847840"/>
            <a:ext cx="590100" cy="132900"/>
          </a:xfrm>
          <a:prstGeom prst="up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ED0C1"/>
              </a:gs>
              <a:gs pos="100000">
                <a:srgbClr val="FF8D55"/>
              </a:gs>
            </a:gsLst>
            <a:lin ang="5400012" scaled="0"/>
          </a:gradFill>
          <a:ln w="9525" cap="flat" cmpd="sng">
            <a:solidFill>
              <a:srgbClr val="EEA68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gd5b193f744_0_885"/>
          <p:cNvSpPr/>
          <p:nvPr/>
        </p:nvSpPr>
        <p:spPr>
          <a:xfrm>
            <a:off x="7219800" y="5847840"/>
            <a:ext cx="590100" cy="132900"/>
          </a:xfrm>
          <a:prstGeom prst="up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ED0C1"/>
              </a:gs>
              <a:gs pos="100000">
                <a:srgbClr val="FF8D55"/>
              </a:gs>
            </a:gsLst>
            <a:lin ang="5400012" scaled="0"/>
          </a:gradFill>
          <a:ln w="9525" cap="flat" cmpd="sng">
            <a:solidFill>
              <a:srgbClr val="EEA68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gd5b193f744_0_885"/>
          <p:cNvSpPr/>
          <p:nvPr/>
        </p:nvSpPr>
        <p:spPr>
          <a:xfrm>
            <a:off x="8667720" y="5847840"/>
            <a:ext cx="590100" cy="132900"/>
          </a:xfrm>
          <a:prstGeom prst="up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ED0C1"/>
              </a:gs>
              <a:gs pos="100000">
                <a:srgbClr val="FF8D55"/>
              </a:gs>
            </a:gsLst>
            <a:lin ang="5400012" scaled="0"/>
          </a:gradFill>
          <a:ln w="9525" cap="flat" cmpd="sng">
            <a:solidFill>
              <a:srgbClr val="EEA68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gd5b193f744_0_885"/>
          <p:cNvSpPr/>
          <p:nvPr/>
        </p:nvSpPr>
        <p:spPr>
          <a:xfrm>
            <a:off x="2781360" y="2371320"/>
            <a:ext cx="533100" cy="180600"/>
          </a:xfrm>
          <a:prstGeom prst="down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ED0C1"/>
              </a:gs>
              <a:gs pos="100000">
                <a:srgbClr val="FF8D55"/>
              </a:gs>
            </a:gsLst>
            <a:lin ang="5400012" scaled="0"/>
          </a:gradFill>
          <a:ln w="9525" cap="flat" cmpd="sng">
            <a:solidFill>
              <a:srgbClr val="EEA68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gd5b193f744_0_885"/>
          <p:cNvSpPr/>
          <p:nvPr/>
        </p:nvSpPr>
        <p:spPr>
          <a:xfrm>
            <a:off x="4172040" y="2371320"/>
            <a:ext cx="533100" cy="180600"/>
          </a:xfrm>
          <a:prstGeom prst="down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ED0C1"/>
              </a:gs>
              <a:gs pos="100000">
                <a:srgbClr val="FF8D55"/>
              </a:gs>
            </a:gsLst>
            <a:lin ang="5400012" scaled="0"/>
          </a:gradFill>
          <a:ln w="9525" cap="flat" cmpd="sng">
            <a:solidFill>
              <a:srgbClr val="EEA68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gd5b193f744_0_885"/>
          <p:cNvSpPr/>
          <p:nvPr/>
        </p:nvSpPr>
        <p:spPr>
          <a:xfrm>
            <a:off x="5877000" y="2371320"/>
            <a:ext cx="533100" cy="180600"/>
          </a:xfrm>
          <a:prstGeom prst="down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ED0C1"/>
              </a:gs>
              <a:gs pos="100000">
                <a:srgbClr val="FF8D55"/>
              </a:gs>
            </a:gsLst>
            <a:lin ang="5400012" scaled="0"/>
          </a:gradFill>
          <a:ln w="9525" cap="flat" cmpd="sng">
            <a:solidFill>
              <a:srgbClr val="EEA68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gd5b193f744_0_885"/>
          <p:cNvSpPr/>
          <p:nvPr/>
        </p:nvSpPr>
        <p:spPr>
          <a:xfrm>
            <a:off x="7267680" y="2371320"/>
            <a:ext cx="533100" cy="180600"/>
          </a:xfrm>
          <a:prstGeom prst="down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ED0C1"/>
              </a:gs>
              <a:gs pos="100000">
                <a:srgbClr val="FF8D55"/>
              </a:gs>
            </a:gsLst>
            <a:lin ang="5400012" scaled="0"/>
          </a:gradFill>
          <a:ln w="9525" cap="flat" cmpd="sng">
            <a:solidFill>
              <a:srgbClr val="EEA68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gd5b193f744_0_885"/>
          <p:cNvSpPr/>
          <p:nvPr/>
        </p:nvSpPr>
        <p:spPr>
          <a:xfrm>
            <a:off x="8677440" y="2371320"/>
            <a:ext cx="533100" cy="180600"/>
          </a:xfrm>
          <a:prstGeom prst="down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ED0C1"/>
              </a:gs>
              <a:gs pos="100000">
                <a:srgbClr val="FF8D55"/>
              </a:gs>
            </a:gsLst>
            <a:lin ang="5400012" scaled="0"/>
          </a:gradFill>
          <a:ln w="9525" cap="flat" cmpd="sng">
            <a:solidFill>
              <a:srgbClr val="EEA68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gd5b193f744_0_885"/>
          <p:cNvSpPr/>
          <p:nvPr/>
        </p:nvSpPr>
        <p:spPr>
          <a:xfrm>
            <a:off x="2819520" y="1419120"/>
            <a:ext cx="533100" cy="180600"/>
          </a:xfrm>
          <a:prstGeom prst="down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ED0C1"/>
              </a:gs>
              <a:gs pos="100000">
                <a:srgbClr val="FF8D55"/>
              </a:gs>
            </a:gsLst>
            <a:lin ang="5400012" scaled="0"/>
          </a:gradFill>
          <a:ln w="9525" cap="flat" cmpd="sng">
            <a:solidFill>
              <a:srgbClr val="EEA68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gd5b193f744_0_885"/>
          <p:cNvSpPr/>
          <p:nvPr/>
        </p:nvSpPr>
        <p:spPr>
          <a:xfrm>
            <a:off x="4133880" y="1419120"/>
            <a:ext cx="533100" cy="180600"/>
          </a:xfrm>
          <a:prstGeom prst="down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ED0C1"/>
              </a:gs>
              <a:gs pos="100000">
                <a:srgbClr val="FF8D55"/>
              </a:gs>
            </a:gsLst>
            <a:lin ang="5400012" scaled="0"/>
          </a:gradFill>
          <a:ln w="9525" cap="flat" cmpd="sng">
            <a:solidFill>
              <a:srgbClr val="EEA68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gd5b193f744_0_885"/>
          <p:cNvSpPr/>
          <p:nvPr/>
        </p:nvSpPr>
        <p:spPr>
          <a:xfrm>
            <a:off x="5838840" y="1419120"/>
            <a:ext cx="533100" cy="180600"/>
          </a:xfrm>
          <a:prstGeom prst="down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ED0C1"/>
              </a:gs>
              <a:gs pos="100000">
                <a:srgbClr val="FF8D55"/>
              </a:gs>
            </a:gsLst>
            <a:lin ang="5400012" scaled="0"/>
          </a:gradFill>
          <a:ln w="9525" cap="flat" cmpd="sng">
            <a:solidFill>
              <a:srgbClr val="EEA68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gd5b193f744_0_885"/>
          <p:cNvSpPr/>
          <p:nvPr/>
        </p:nvSpPr>
        <p:spPr>
          <a:xfrm>
            <a:off x="7305840" y="1419120"/>
            <a:ext cx="533100" cy="180600"/>
          </a:xfrm>
          <a:prstGeom prst="down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ED0C1"/>
              </a:gs>
              <a:gs pos="100000">
                <a:srgbClr val="FF8D55"/>
              </a:gs>
            </a:gsLst>
            <a:lin ang="5400012" scaled="0"/>
          </a:gradFill>
          <a:ln w="9525" cap="flat" cmpd="sng">
            <a:solidFill>
              <a:srgbClr val="EEA68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gd5b193f744_0_885"/>
          <p:cNvSpPr/>
          <p:nvPr/>
        </p:nvSpPr>
        <p:spPr>
          <a:xfrm>
            <a:off x="8715240" y="1419120"/>
            <a:ext cx="533100" cy="180600"/>
          </a:xfrm>
          <a:prstGeom prst="down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ED0C1"/>
              </a:gs>
              <a:gs pos="100000">
                <a:srgbClr val="FF8D55"/>
              </a:gs>
            </a:gsLst>
            <a:lin ang="5400012" scaled="0"/>
          </a:gradFill>
          <a:ln w="9525" cap="flat" cmpd="sng">
            <a:solidFill>
              <a:srgbClr val="EEA68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gd5b193f744_0_885"/>
          <p:cNvSpPr/>
          <p:nvPr/>
        </p:nvSpPr>
        <p:spPr>
          <a:xfrm>
            <a:off x="2828880" y="4267080"/>
            <a:ext cx="590100" cy="132900"/>
          </a:xfrm>
          <a:prstGeom prst="up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ED0C1"/>
              </a:gs>
              <a:gs pos="100000">
                <a:srgbClr val="FF8D55"/>
              </a:gs>
            </a:gsLst>
            <a:lin ang="5400012" scaled="0"/>
          </a:gradFill>
          <a:ln w="9525" cap="flat" cmpd="sng">
            <a:solidFill>
              <a:srgbClr val="EEA68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gd5b193f744_0_885"/>
          <p:cNvSpPr/>
          <p:nvPr/>
        </p:nvSpPr>
        <p:spPr>
          <a:xfrm>
            <a:off x="4210200" y="4267080"/>
            <a:ext cx="590400" cy="132900"/>
          </a:xfrm>
          <a:prstGeom prst="up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ED0C1"/>
              </a:gs>
              <a:gs pos="100000">
                <a:srgbClr val="FF8D55"/>
              </a:gs>
            </a:gsLst>
            <a:lin ang="5400012" scaled="0"/>
          </a:gradFill>
          <a:ln w="9525" cap="flat" cmpd="sng">
            <a:solidFill>
              <a:srgbClr val="EEA68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gd5b193f744_0_885"/>
          <p:cNvSpPr/>
          <p:nvPr/>
        </p:nvSpPr>
        <p:spPr>
          <a:xfrm>
            <a:off x="5800680" y="4267080"/>
            <a:ext cx="590400" cy="132900"/>
          </a:xfrm>
          <a:prstGeom prst="up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ED0C1"/>
              </a:gs>
              <a:gs pos="100000">
                <a:srgbClr val="FF8D55"/>
              </a:gs>
            </a:gsLst>
            <a:lin ang="5400012" scaled="0"/>
          </a:gradFill>
          <a:ln w="9525" cap="flat" cmpd="sng">
            <a:solidFill>
              <a:srgbClr val="EEA68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gd5b193f744_0_885"/>
          <p:cNvSpPr/>
          <p:nvPr/>
        </p:nvSpPr>
        <p:spPr>
          <a:xfrm>
            <a:off x="7229520" y="4267080"/>
            <a:ext cx="590100" cy="132900"/>
          </a:xfrm>
          <a:prstGeom prst="up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ED0C1"/>
              </a:gs>
              <a:gs pos="100000">
                <a:srgbClr val="FF8D55"/>
              </a:gs>
            </a:gsLst>
            <a:lin ang="5400012" scaled="0"/>
          </a:gradFill>
          <a:ln w="9525" cap="flat" cmpd="sng">
            <a:solidFill>
              <a:srgbClr val="EEA68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gd5b193f744_0_885"/>
          <p:cNvSpPr/>
          <p:nvPr/>
        </p:nvSpPr>
        <p:spPr>
          <a:xfrm>
            <a:off x="8677440" y="4267080"/>
            <a:ext cx="590100" cy="132900"/>
          </a:xfrm>
          <a:prstGeom prst="up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ED0C1"/>
              </a:gs>
              <a:gs pos="100000">
                <a:srgbClr val="FF8D55"/>
              </a:gs>
            </a:gsLst>
            <a:lin ang="5400012" scaled="0"/>
          </a:gradFill>
          <a:ln w="9525" cap="flat" cmpd="sng">
            <a:solidFill>
              <a:srgbClr val="EEA68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gd5b193f744_0_885"/>
          <p:cNvSpPr/>
          <p:nvPr/>
        </p:nvSpPr>
        <p:spPr>
          <a:xfrm>
            <a:off x="4114800" y="3247920"/>
            <a:ext cx="333000" cy="256800"/>
          </a:xfrm>
          <a:prstGeom prst="upDownArrow">
            <a:avLst>
              <a:gd name="adj1" fmla="val 50000"/>
              <a:gd name="adj2" fmla="val 27143"/>
            </a:avLst>
          </a:prstGeom>
          <a:solidFill>
            <a:schemeClr val="lt1"/>
          </a:solidFill>
          <a:ln w="12600" cap="flat" cmpd="sng">
            <a:solidFill>
              <a:srgbClr val="197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gd5b193f744_0_885"/>
          <p:cNvSpPr/>
          <p:nvPr/>
        </p:nvSpPr>
        <p:spPr>
          <a:xfrm>
            <a:off x="5829480" y="3247920"/>
            <a:ext cx="333000" cy="256800"/>
          </a:xfrm>
          <a:prstGeom prst="upDownArrow">
            <a:avLst>
              <a:gd name="adj1" fmla="val 50000"/>
              <a:gd name="adj2" fmla="val 27143"/>
            </a:avLst>
          </a:prstGeom>
          <a:solidFill>
            <a:schemeClr val="lt1"/>
          </a:solidFill>
          <a:ln w="12600" cap="flat" cmpd="sng">
            <a:solidFill>
              <a:srgbClr val="197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gd5b193f744_0_885"/>
          <p:cNvSpPr/>
          <p:nvPr/>
        </p:nvSpPr>
        <p:spPr>
          <a:xfrm>
            <a:off x="7591320" y="3247920"/>
            <a:ext cx="333000" cy="256800"/>
          </a:xfrm>
          <a:prstGeom prst="upDownArrow">
            <a:avLst>
              <a:gd name="adj1" fmla="val 50000"/>
              <a:gd name="adj2" fmla="val 27143"/>
            </a:avLst>
          </a:prstGeom>
          <a:solidFill>
            <a:schemeClr val="lt1"/>
          </a:solidFill>
          <a:ln w="12600" cap="flat" cmpd="sng">
            <a:solidFill>
              <a:srgbClr val="197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gd5b193f744_0_885"/>
          <p:cNvSpPr/>
          <p:nvPr/>
        </p:nvSpPr>
        <p:spPr>
          <a:xfrm>
            <a:off x="5004360" y="2743200"/>
            <a:ext cx="428400" cy="437700"/>
          </a:xfrm>
          <a:prstGeom prst="rightArrow">
            <a:avLst>
              <a:gd name="adj1" fmla="val 49999"/>
              <a:gd name="adj2" fmla="val 28125"/>
            </a:avLst>
          </a:prstGeom>
          <a:solidFill>
            <a:schemeClr val="lt1"/>
          </a:solidFill>
          <a:ln w="12600" cap="flat" cmpd="sng">
            <a:solidFill>
              <a:srgbClr val="197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gd5b193f744_0_885"/>
          <p:cNvSpPr/>
          <p:nvPr/>
        </p:nvSpPr>
        <p:spPr>
          <a:xfrm>
            <a:off x="6810480" y="2743200"/>
            <a:ext cx="428400" cy="437700"/>
          </a:xfrm>
          <a:prstGeom prst="rightArrow">
            <a:avLst>
              <a:gd name="adj1" fmla="val 49999"/>
              <a:gd name="adj2" fmla="val 28125"/>
            </a:avLst>
          </a:prstGeom>
          <a:solidFill>
            <a:schemeClr val="lt1"/>
          </a:solidFill>
          <a:ln w="12600" cap="flat" cmpd="sng">
            <a:solidFill>
              <a:srgbClr val="197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gd5b193f744_0_885"/>
          <p:cNvSpPr/>
          <p:nvPr/>
        </p:nvSpPr>
        <p:spPr>
          <a:xfrm>
            <a:off x="9220320" y="2431800"/>
            <a:ext cx="1647300" cy="1835400"/>
          </a:xfrm>
          <a:prstGeom prst="rightArrow">
            <a:avLst>
              <a:gd name="adj1" fmla="val 57609"/>
              <a:gd name="adj2" fmla="val 31250"/>
            </a:avLst>
          </a:prstGeom>
          <a:solidFill>
            <a:srgbClr val="7F7F7F"/>
          </a:solidFill>
          <a:ln w="284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200" b="1" i="0" u="none" strike="noStrike" cap="non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rPr>
              <a:t>DEMANDA DE</a:t>
            </a:r>
            <a:endParaRPr sz="12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200" b="1" i="0" u="none" strike="noStrike" cap="non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rPr>
              <a:t>INFORMACIÒN</a:t>
            </a:r>
            <a:endParaRPr sz="12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200" b="1" i="0" u="none" strike="noStrike" cap="non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rPr>
              <a:t>ATENDIDA</a:t>
            </a:r>
            <a:endParaRPr sz="12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200" b="0" i="0" u="none" strike="noStrike" cap="non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rPr>
              <a:t>(Documento</a:t>
            </a:r>
            <a:endParaRPr sz="12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200" b="0" i="0" u="none" strike="noStrike" cap="non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rPr>
              <a:t> electrónico)</a:t>
            </a:r>
            <a:endParaRPr sz="12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gd5b193f744_0_885"/>
          <p:cNvSpPr/>
          <p:nvPr/>
        </p:nvSpPr>
        <p:spPr>
          <a:xfrm>
            <a:off x="1324080" y="2438280"/>
            <a:ext cx="1647300" cy="1752000"/>
          </a:xfrm>
          <a:prstGeom prst="rightArrow">
            <a:avLst>
              <a:gd name="adj1" fmla="val 57609"/>
              <a:gd name="adj2" fmla="val 31250"/>
            </a:avLst>
          </a:prstGeom>
          <a:solidFill>
            <a:srgbClr val="7F7F7F"/>
          </a:solidFill>
          <a:ln w="284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200" b="1" i="0" u="none" strike="noStrike" cap="non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rPr>
              <a:t>DEMANDA DE</a:t>
            </a:r>
            <a:endParaRPr sz="12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200" b="1" i="0" u="none" strike="noStrike" cap="non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rPr>
              <a:t>INFORMACIÒN</a:t>
            </a:r>
            <a:endParaRPr sz="12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200" b="0" i="0" u="none" strike="noStrike" cap="non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rPr>
              <a:t>(Documento</a:t>
            </a:r>
            <a:endParaRPr sz="12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200" b="0" i="0" u="none" strike="noStrike" cap="non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rPr>
              <a:t> electrónico)</a:t>
            </a:r>
            <a:endParaRPr sz="12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gd5b193f744_0_885"/>
          <p:cNvSpPr/>
          <p:nvPr/>
        </p:nvSpPr>
        <p:spPr>
          <a:xfrm>
            <a:off x="609480" y="761880"/>
            <a:ext cx="5257500" cy="455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78475" tIns="39225" rIns="78475" bIns="392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s-PE" sz="2400" b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Modelo de Gestión Documental</a:t>
            </a:r>
            <a:endParaRPr sz="2400" b="1" i="0" u="none" strike="noStrike" cap="none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d5b193f744_0_1514"/>
          <p:cNvSpPr/>
          <p:nvPr/>
        </p:nvSpPr>
        <p:spPr>
          <a:xfrm>
            <a:off x="609480" y="761880"/>
            <a:ext cx="5257500" cy="4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475" tIns="39225" rIns="78475" bIns="392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400" b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Modelo de Gestión Documental</a:t>
            </a:r>
            <a:endParaRPr sz="2400" b="1" i="0" u="none" strike="noStrike" cap="none">
              <a:solidFill>
                <a:schemeClr val="dk1"/>
              </a:solidFill>
            </a:endParaRPr>
          </a:p>
        </p:txBody>
      </p:sp>
      <p:pic>
        <p:nvPicPr>
          <p:cNvPr id="224" name="Google Shape;224;gd5b193f744_0_15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160" y="3605065"/>
            <a:ext cx="1514160" cy="1456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gd5b193f744_0_15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11000" y="1714680"/>
            <a:ext cx="1514160" cy="1456920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gd5b193f744_0_1514"/>
          <p:cNvSpPr/>
          <p:nvPr/>
        </p:nvSpPr>
        <p:spPr>
          <a:xfrm rot="5400000">
            <a:off x="1022739" y="314827"/>
            <a:ext cx="36000" cy="720000"/>
          </a:xfrm>
          <a:prstGeom prst="rect">
            <a:avLst/>
          </a:prstGeom>
          <a:solidFill>
            <a:srgbClr val="BF090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gd5b193f744_0_1514"/>
          <p:cNvSpPr/>
          <p:nvPr/>
        </p:nvSpPr>
        <p:spPr>
          <a:xfrm>
            <a:off x="0" y="6665842"/>
            <a:ext cx="12192000" cy="192300"/>
          </a:xfrm>
          <a:prstGeom prst="rect">
            <a:avLst/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gd5b193f744_0_1514"/>
          <p:cNvSpPr/>
          <p:nvPr/>
        </p:nvSpPr>
        <p:spPr>
          <a:xfrm>
            <a:off x="1981080" y="914400"/>
            <a:ext cx="8238600" cy="5574900"/>
          </a:xfrm>
          <a:prstGeom prst="roundRect">
            <a:avLst>
              <a:gd name="adj" fmla="val 2524"/>
            </a:avLst>
          </a:prstGeom>
          <a:gradFill>
            <a:gsLst>
              <a:gs pos="0">
                <a:schemeClr val="lt1"/>
              </a:gs>
              <a:gs pos="100000">
                <a:srgbClr val="E1E1E1"/>
              </a:gs>
            </a:gsLst>
            <a:lin ang="0" scaled="0"/>
          </a:gradFill>
          <a:ln>
            <a:noFill/>
          </a:ln>
          <a:effectLst>
            <a:outerShdw blurRad="50800" dist="38100" dir="5400000" rotWithShape="0">
              <a:srgbClr val="000000">
                <a:alpha val="4588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gd5b193f744_0_1514"/>
          <p:cNvSpPr/>
          <p:nvPr/>
        </p:nvSpPr>
        <p:spPr>
          <a:xfrm>
            <a:off x="2152800" y="981000"/>
            <a:ext cx="7867500" cy="3903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58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800" b="1" i="0" u="none" strike="noStrike" cap="none">
                <a:solidFill>
                  <a:srgbClr val="146194"/>
                </a:solidFill>
                <a:latin typeface="Arial"/>
                <a:ea typeface="Arial"/>
                <a:cs typeface="Arial"/>
                <a:sym typeface="Arial"/>
              </a:rPr>
              <a:t>ANÀLISIS DEL CONTEXTO Y POLITICAS DE ESTADO</a:t>
            </a:r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gd5b193f744_0_1514"/>
          <p:cNvSpPr/>
          <p:nvPr/>
        </p:nvSpPr>
        <p:spPr>
          <a:xfrm>
            <a:off x="2162160" y="5379480"/>
            <a:ext cx="7867500" cy="3903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58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800" b="1" i="0" u="none" strike="noStrike" cap="none">
                <a:solidFill>
                  <a:srgbClr val="146194"/>
                </a:solidFill>
                <a:latin typeface="Arial"/>
                <a:ea typeface="Arial"/>
                <a:cs typeface="Arial"/>
                <a:sym typeface="Arial"/>
              </a:rPr>
              <a:t>GESTIÒN  DEL CAMBIO</a:t>
            </a:r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gd5b193f744_0_1514"/>
          <p:cNvSpPr/>
          <p:nvPr/>
        </p:nvSpPr>
        <p:spPr>
          <a:xfrm>
            <a:off x="2162160" y="6023160"/>
            <a:ext cx="7867500" cy="3903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5825" cap="flat" cmpd="sng">
            <a:solidFill>
              <a:srgbClr val="3399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800" b="1" i="0" u="none" strike="noStrike" cap="none">
                <a:solidFill>
                  <a:srgbClr val="3399FF"/>
                </a:solidFill>
                <a:latin typeface="Arial"/>
                <a:ea typeface="Arial"/>
                <a:cs typeface="Arial"/>
                <a:sym typeface="Arial"/>
              </a:rPr>
              <a:t>PRINCIPIOS DE GESTIÒN DOCUMENTAL</a:t>
            </a:r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gd5b193f744_0_1514"/>
          <p:cNvSpPr/>
          <p:nvPr/>
        </p:nvSpPr>
        <p:spPr>
          <a:xfrm>
            <a:off x="2714760" y="2598120"/>
            <a:ext cx="6857700" cy="1567500"/>
          </a:xfrm>
          <a:prstGeom prst="roundRect">
            <a:avLst>
              <a:gd name="adj" fmla="val 4732"/>
            </a:avLst>
          </a:prstGeom>
          <a:gradFill>
            <a:gsLst>
              <a:gs pos="0">
                <a:schemeClr val="lt1"/>
              </a:gs>
              <a:gs pos="10000">
                <a:schemeClr val="lt1"/>
              </a:gs>
              <a:gs pos="100000">
                <a:srgbClr val="E1E1E1"/>
              </a:gs>
            </a:gsLst>
            <a:lin ang="6114032" scaled="0"/>
          </a:gradFill>
          <a:ln w="9525" cap="flat" cmpd="sng">
            <a:solidFill>
              <a:srgbClr val="858E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gd5b193f744_0_1514"/>
          <p:cNvSpPr/>
          <p:nvPr/>
        </p:nvSpPr>
        <p:spPr>
          <a:xfrm>
            <a:off x="3433680" y="2675880"/>
            <a:ext cx="1623600" cy="5523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5825" cap="flat" cmpd="sng">
            <a:solidFill>
              <a:srgbClr val="9ABCD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800" b="1" i="0" u="none" strike="noStrike" cap="none">
                <a:solidFill>
                  <a:srgbClr val="3399FF"/>
                </a:solidFill>
                <a:latin typeface="Arial"/>
                <a:ea typeface="Arial"/>
                <a:cs typeface="Arial"/>
                <a:sym typeface="Arial"/>
              </a:rPr>
              <a:t>RECEPCIÒN</a:t>
            </a:r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gd5b193f744_0_1514"/>
          <p:cNvSpPr/>
          <p:nvPr/>
        </p:nvSpPr>
        <p:spPr>
          <a:xfrm>
            <a:off x="5324400" y="2685600"/>
            <a:ext cx="1561800" cy="5523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5825" cap="flat" cmpd="sng">
            <a:solidFill>
              <a:srgbClr val="9ABCD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800" b="1" i="0" u="none" strike="noStrike" cap="none">
                <a:solidFill>
                  <a:srgbClr val="3399FF"/>
                </a:solidFill>
                <a:latin typeface="Arial"/>
                <a:ea typeface="Arial"/>
                <a:cs typeface="Arial"/>
                <a:sym typeface="Arial"/>
              </a:rPr>
              <a:t>EMISIÒN</a:t>
            </a:r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gd5b193f744_0_1514"/>
          <p:cNvSpPr/>
          <p:nvPr/>
        </p:nvSpPr>
        <p:spPr>
          <a:xfrm>
            <a:off x="7129800" y="2685600"/>
            <a:ext cx="1713600" cy="5523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5825" cap="flat" cmpd="sng">
            <a:solidFill>
              <a:srgbClr val="9ABCD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800" b="1" i="0" u="none" strike="noStrike" cap="none">
                <a:solidFill>
                  <a:srgbClr val="3399FF"/>
                </a:solidFill>
                <a:latin typeface="Arial"/>
                <a:ea typeface="Arial"/>
                <a:cs typeface="Arial"/>
                <a:sym typeface="Arial"/>
              </a:rPr>
              <a:t>DESPACHO</a:t>
            </a:r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gd5b193f744_0_1514"/>
          <p:cNvSpPr/>
          <p:nvPr/>
        </p:nvSpPr>
        <p:spPr>
          <a:xfrm>
            <a:off x="3828960" y="3536640"/>
            <a:ext cx="4428600" cy="5523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5825" cap="flat" cmpd="sng">
            <a:solidFill>
              <a:srgbClr val="9ABCD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800" b="1" i="0" u="none" strike="noStrike" cap="none">
                <a:solidFill>
                  <a:srgbClr val="3399FF"/>
                </a:solidFill>
                <a:latin typeface="Arial"/>
                <a:ea typeface="Arial"/>
                <a:cs typeface="Arial"/>
                <a:sym typeface="Arial"/>
              </a:rPr>
              <a:t>ARCHIVO</a:t>
            </a:r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gd5b193f744_0_1514"/>
          <p:cNvSpPr/>
          <p:nvPr/>
        </p:nvSpPr>
        <p:spPr>
          <a:xfrm>
            <a:off x="2486160" y="1619280"/>
            <a:ext cx="1009500" cy="647400"/>
          </a:xfrm>
          <a:prstGeom prst="rect">
            <a:avLst/>
          </a:prstGeom>
          <a:solidFill>
            <a:schemeClr val="lt1"/>
          </a:solidFill>
          <a:ln w="158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000" b="1" i="0" u="none" strike="noStrike" cap="none">
                <a:solidFill>
                  <a:srgbClr val="146194"/>
                </a:solidFill>
                <a:latin typeface="Arial"/>
                <a:ea typeface="Arial"/>
                <a:cs typeface="Arial"/>
                <a:sym typeface="Arial"/>
              </a:rPr>
              <a:t>POLÌTICAS</a:t>
            </a:r>
            <a:endParaRPr sz="10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000" b="1" i="0" u="none" strike="noStrike" cap="none">
                <a:solidFill>
                  <a:srgbClr val="146194"/>
                </a:solidFill>
                <a:latin typeface="Arial"/>
                <a:ea typeface="Arial"/>
                <a:cs typeface="Arial"/>
                <a:sym typeface="Arial"/>
              </a:rPr>
              <a:t>Y OBJETIVOS</a:t>
            </a:r>
            <a:endParaRPr sz="10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gd5b193f744_0_1514"/>
          <p:cNvSpPr/>
          <p:nvPr/>
        </p:nvSpPr>
        <p:spPr>
          <a:xfrm>
            <a:off x="3638520" y="1628640"/>
            <a:ext cx="1609500" cy="647400"/>
          </a:xfrm>
          <a:prstGeom prst="rect">
            <a:avLst/>
          </a:prstGeom>
          <a:solidFill>
            <a:schemeClr val="lt1"/>
          </a:solidFill>
          <a:ln w="158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000" b="1" i="0" u="none" strike="noStrike" cap="none">
                <a:solidFill>
                  <a:srgbClr val="146194"/>
                </a:solidFill>
                <a:latin typeface="Arial"/>
                <a:ea typeface="Arial"/>
                <a:cs typeface="Arial"/>
                <a:sym typeface="Arial"/>
              </a:rPr>
              <a:t>ROLES Y</a:t>
            </a:r>
            <a:endParaRPr sz="10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000" b="1" i="0" u="none" strike="noStrike" cap="none">
                <a:solidFill>
                  <a:srgbClr val="146194"/>
                </a:solidFill>
                <a:latin typeface="Arial"/>
                <a:ea typeface="Arial"/>
                <a:cs typeface="Arial"/>
                <a:sym typeface="Arial"/>
              </a:rPr>
              <a:t>RESPONSABILIDADES</a:t>
            </a:r>
            <a:endParaRPr sz="10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gd5b193f744_0_1514"/>
          <p:cNvSpPr/>
          <p:nvPr/>
        </p:nvSpPr>
        <p:spPr>
          <a:xfrm>
            <a:off x="5381640" y="1628640"/>
            <a:ext cx="1428000" cy="647400"/>
          </a:xfrm>
          <a:prstGeom prst="rect">
            <a:avLst/>
          </a:prstGeom>
          <a:solidFill>
            <a:schemeClr val="lt1"/>
          </a:solidFill>
          <a:ln w="158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000" b="1" i="0" u="none" strike="noStrike" cap="none">
                <a:solidFill>
                  <a:srgbClr val="146194"/>
                </a:solidFill>
                <a:latin typeface="Arial"/>
                <a:ea typeface="Arial"/>
                <a:cs typeface="Arial"/>
                <a:sym typeface="Arial"/>
              </a:rPr>
              <a:t>PROCEDIMIENTOS</a:t>
            </a:r>
            <a:endParaRPr sz="10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000" b="1" i="0" u="none" strike="noStrike" cap="none">
                <a:solidFill>
                  <a:srgbClr val="146194"/>
                </a:solidFill>
                <a:latin typeface="Arial"/>
                <a:ea typeface="Arial"/>
                <a:cs typeface="Arial"/>
                <a:sym typeface="Arial"/>
              </a:rPr>
              <a:t>FORMALIZADOS</a:t>
            </a:r>
            <a:endParaRPr sz="10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gd5b193f744_0_1514"/>
          <p:cNvSpPr/>
          <p:nvPr/>
        </p:nvSpPr>
        <p:spPr>
          <a:xfrm>
            <a:off x="6934320" y="1638360"/>
            <a:ext cx="1266600" cy="647400"/>
          </a:xfrm>
          <a:prstGeom prst="rect">
            <a:avLst/>
          </a:prstGeom>
          <a:solidFill>
            <a:schemeClr val="lt1"/>
          </a:solidFill>
          <a:ln w="158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000" b="1" i="0" u="none" strike="noStrike" cap="none">
                <a:solidFill>
                  <a:srgbClr val="146194"/>
                </a:solidFill>
                <a:latin typeface="Arial"/>
                <a:ea typeface="Arial"/>
                <a:cs typeface="Arial"/>
                <a:sym typeface="Arial"/>
              </a:rPr>
              <a:t>LINEAMIENTOS</a:t>
            </a:r>
            <a:endParaRPr sz="10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000" b="1" i="0" u="none" strike="noStrike" cap="none">
                <a:solidFill>
                  <a:srgbClr val="146194"/>
                </a:solidFill>
                <a:latin typeface="Arial"/>
                <a:ea typeface="Arial"/>
                <a:cs typeface="Arial"/>
                <a:sym typeface="Arial"/>
              </a:rPr>
              <a:t>DE GESTIÒN</a:t>
            </a:r>
            <a:endParaRPr sz="10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gd5b193f744_0_1514"/>
          <p:cNvSpPr/>
          <p:nvPr/>
        </p:nvSpPr>
        <p:spPr>
          <a:xfrm>
            <a:off x="8344080" y="1638360"/>
            <a:ext cx="1428000" cy="647400"/>
          </a:xfrm>
          <a:prstGeom prst="rect">
            <a:avLst/>
          </a:prstGeom>
          <a:solidFill>
            <a:schemeClr val="lt1"/>
          </a:solidFill>
          <a:ln w="158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100" b="1" i="0" u="none" strike="noStrike" cap="none">
                <a:solidFill>
                  <a:srgbClr val="146194"/>
                </a:solidFill>
                <a:latin typeface="Arial"/>
                <a:ea typeface="Arial"/>
                <a:cs typeface="Arial"/>
                <a:sym typeface="Arial"/>
              </a:rPr>
              <a:t>SUPERVISIÒN Y</a:t>
            </a:r>
            <a:endParaRPr sz="11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100" b="1" i="0" u="none" strike="noStrike" cap="none">
                <a:solidFill>
                  <a:srgbClr val="146194"/>
                </a:solidFill>
                <a:latin typeface="Arial"/>
                <a:ea typeface="Arial"/>
                <a:cs typeface="Arial"/>
                <a:sym typeface="Arial"/>
              </a:rPr>
              <a:t>EVALUACIÒN DEL</a:t>
            </a:r>
            <a:endParaRPr sz="11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100" b="1" i="0" u="none" strike="noStrike" cap="none">
                <a:solidFill>
                  <a:srgbClr val="146194"/>
                </a:solidFill>
                <a:latin typeface="Arial"/>
                <a:ea typeface="Arial"/>
                <a:cs typeface="Arial"/>
                <a:sym typeface="Arial"/>
              </a:rPr>
              <a:t>DESEMPEÑO</a:t>
            </a:r>
            <a:endParaRPr sz="11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gd5b193f744_0_1514"/>
          <p:cNvSpPr/>
          <p:nvPr/>
        </p:nvSpPr>
        <p:spPr>
          <a:xfrm>
            <a:off x="2324160" y="4464360"/>
            <a:ext cx="1428000" cy="647400"/>
          </a:xfrm>
          <a:prstGeom prst="rect">
            <a:avLst/>
          </a:prstGeom>
          <a:solidFill>
            <a:srgbClr val="1669A2"/>
          </a:solidFill>
          <a:ln>
            <a:noFill/>
          </a:ln>
          <a:effectLst>
            <a:outerShdw blurRad="50800" dist="38100" dir="5400000" rotWithShape="0">
              <a:srgbClr val="000000">
                <a:alpha val="4588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1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HERRAMIENTAS</a:t>
            </a:r>
            <a:endParaRPr sz="11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1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INFORMÀTICAS</a:t>
            </a:r>
            <a:endParaRPr sz="11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gd5b193f744_0_1514"/>
          <p:cNvSpPr/>
          <p:nvPr/>
        </p:nvSpPr>
        <p:spPr>
          <a:xfrm>
            <a:off x="3886200" y="4474080"/>
            <a:ext cx="1304700" cy="647400"/>
          </a:xfrm>
          <a:prstGeom prst="rect">
            <a:avLst/>
          </a:prstGeom>
          <a:solidFill>
            <a:srgbClr val="1669A2"/>
          </a:solidFill>
          <a:ln>
            <a:noFill/>
          </a:ln>
          <a:effectLst>
            <a:outerShdw blurRad="50800" dist="38100" dir="5400000" rotWithShape="0">
              <a:srgbClr val="000000">
                <a:alpha val="4588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1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CERTIFICADOS Y</a:t>
            </a:r>
            <a:endParaRPr sz="11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1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FIRMA DIGITAL</a:t>
            </a:r>
            <a:endParaRPr sz="11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gd5b193f744_0_1514"/>
          <p:cNvSpPr/>
          <p:nvPr/>
        </p:nvSpPr>
        <p:spPr>
          <a:xfrm>
            <a:off x="5334120" y="4474080"/>
            <a:ext cx="1428000" cy="647400"/>
          </a:xfrm>
          <a:prstGeom prst="rect">
            <a:avLst/>
          </a:prstGeom>
          <a:solidFill>
            <a:schemeClr val="lt1"/>
          </a:solidFill>
          <a:ln w="158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100" b="1" i="0" u="none" strike="noStrike" cap="none">
                <a:solidFill>
                  <a:srgbClr val="146194"/>
                </a:solidFill>
                <a:latin typeface="Arial"/>
                <a:ea typeface="Arial"/>
                <a:cs typeface="Arial"/>
                <a:sym typeface="Arial"/>
              </a:rPr>
              <a:t>INNOVACIÒN Y </a:t>
            </a:r>
            <a:endParaRPr sz="11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100" b="1" i="0" u="none" strike="noStrike" cap="none">
                <a:solidFill>
                  <a:srgbClr val="146194"/>
                </a:solidFill>
                <a:latin typeface="Arial"/>
                <a:ea typeface="Arial"/>
                <a:cs typeface="Arial"/>
                <a:sym typeface="Arial"/>
              </a:rPr>
              <a:t>MEJORA CONTINUA</a:t>
            </a:r>
            <a:endParaRPr sz="11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gd5b193f744_0_1514"/>
          <p:cNvSpPr/>
          <p:nvPr/>
        </p:nvSpPr>
        <p:spPr>
          <a:xfrm>
            <a:off x="6896160" y="4483440"/>
            <a:ext cx="1228200" cy="647400"/>
          </a:xfrm>
          <a:prstGeom prst="rect">
            <a:avLst/>
          </a:prstGeom>
          <a:solidFill>
            <a:schemeClr val="lt1"/>
          </a:solidFill>
          <a:ln w="158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000" b="1" i="0" u="none" strike="noStrike" cap="none">
                <a:solidFill>
                  <a:srgbClr val="146194"/>
                </a:solidFill>
                <a:latin typeface="Arial"/>
                <a:ea typeface="Arial"/>
                <a:cs typeface="Arial"/>
                <a:sym typeface="Arial"/>
              </a:rPr>
              <a:t>INDUCCIÒN Y</a:t>
            </a:r>
            <a:endParaRPr sz="10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000" b="1" i="0" u="none" strike="noStrike" cap="none">
                <a:solidFill>
                  <a:srgbClr val="146194"/>
                </a:solidFill>
                <a:latin typeface="Arial"/>
                <a:ea typeface="Arial"/>
                <a:cs typeface="Arial"/>
                <a:sym typeface="Arial"/>
              </a:rPr>
              <a:t>CAPACITACIÒN</a:t>
            </a:r>
            <a:endParaRPr sz="10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gd5b193f744_0_1514"/>
          <p:cNvSpPr/>
          <p:nvPr/>
        </p:nvSpPr>
        <p:spPr>
          <a:xfrm>
            <a:off x="8286840" y="4483440"/>
            <a:ext cx="1623600" cy="647400"/>
          </a:xfrm>
          <a:prstGeom prst="rect">
            <a:avLst/>
          </a:prstGeom>
          <a:solidFill>
            <a:srgbClr val="1669A2"/>
          </a:solidFill>
          <a:ln>
            <a:noFill/>
          </a:ln>
          <a:effectLst>
            <a:outerShdw blurRad="50800" dist="38100" dir="5400000" rotWithShape="0">
              <a:srgbClr val="000000">
                <a:alpha val="4588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INTEROPERABILIDAD</a:t>
            </a:r>
            <a:endParaRPr sz="10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gd5b193f744_0_1514"/>
          <p:cNvSpPr/>
          <p:nvPr/>
        </p:nvSpPr>
        <p:spPr>
          <a:xfrm>
            <a:off x="2828880" y="5200560"/>
            <a:ext cx="590100" cy="132900"/>
          </a:xfrm>
          <a:prstGeom prst="up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ED0C1"/>
              </a:gs>
              <a:gs pos="100000">
                <a:srgbClr val="FF8D55"/>
              </a:gs>
            </a:gsLst>
            <a:lin ang="5400012" scaled="0"/>
          </a:gradFill>
          <a:ln w="9525" cap="flat" cmpd="sng">
            <a:solidFill>
              <a:srgbClr val="EEA68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gd5b193f744_0_1514"/>
          <p:cNvSpPr/>
          <p:nvPr/>
        </p:nvSpPr>
        <p:spPr>
          <a:xfrm>
            <a:off x="4210200" y="5200560"/>
            <a:ext cx="590400" cy="132900"/>
          </a:xfrm>
          <a:prstGeom prst="up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ED0C1"/>
              </a:gs>
              <a:gs pos="100000">
                <a:srgbClr val="FF8D55"/>
              </a:gs>
            </a:gsLst>
            <a:lin ang="5400012" scaled="0"/>
          </a:gradFill>
          <a:ln w="9525" cap="flat" cmpd="sng">
            <a:solidFill>
              <a:srgbClr val="EEA68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gd5b193f744_0_1514"/>
          <p:cNvSpPr/>
          <p:nvPr/>
        </p:nvSpPr>
        <p:spPr>
          <a:xfrm>
            <a:off x="5800680" y="5200560"/>
            <a:ext cx="590400" cy="132900"/>
          </a:xfrm>
          <a:prstGeom prst="up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ED0C1"/>
              </a:gs>
              <a:gs pos="100000">
                <a:srgbClr val="FF8D55"/>
              </a:gs>
            </a:gsLst>
            <a:lin ang="5400012" scaled="0"/>
          </a:gradFill>
          <a:ln w="9525" cap="flat" cmpd="sng">
            <a:solidFill>
              <a:srgbClr val="EEA68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gd5b193f744_0_1514"/>
          <p:cNvSpPr/>
          <p:nvPr/>
        </p:nvSpPr>
        <p:spPr>
          <a:xfrm>
            <a:off x="7229520" y="5200560"/>
            <a:ext cx="590100" cy="132900"/>
          </a:xfrm>
          <a:prstGeom prst="up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ED0C1"/>
              </a:gs>
              <a:gs pos="100000">
                <a:srgbClr val="FF8D55"/>
              </a:gs>
            </a:gsLst>
            <a:lin ang="5400012" scaled="0"/>
          </a:gradFill>
          <a:ln w="9525" cap="flat" cmpd="sng">
            <a:solidFill>
              <a:srgbClr val="EEA68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gd5b193f744_0_1514"/>
          <p:cNvSpPr/>
          <p:nvPr/>
        </p:nvSpPr>
        <p:spPr>
          <a:xfrm>
            <a:off x="8677440" y="5200560"/>
            <a:ext cx="590100" cy="132900"/>
          </a:xfrm>
          <a:prstGeom prst="up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ED0C1"/>
              </a:gs>
              <a:gs pos="100000">
                <a:srgbClr val="FF8D55"/>
              </a:gs>
            </a:gsLst>
            <a:lin ang="5400012" scaled="0"/>
          </a:gradFill>
          <a:ln w="9525" cap="flat" cmpd="sng">
            <a:solidFill>
              <a:srgbClr val="EEA68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gd5b193f744_0_1514"/>
          <p:cNvSpPr/>
          <p:nvPr/>
        </p:nvSpPr>
        <p:spPr>
          <a:xfrm>
            <a:off x="2819520" y="5847840"/>
            <a:ext cx="590100" cy="132900"/>
          </a:xfrm>
          <a:prstGeom prst="up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ED0C1"/>
              </a:gs>
              <a:gs pos="100000">
                <a:srgbClr val="FF8D55"/>
              </a:gs>
            </a:gsLst>
            <a:lin ang="5400012" scaled="0"/>
          </a:gradFill>
          <a:ln w="9525" cap="flat" cmpd="sng">
            <a:solidFill>
              <a:srgbClr val="EEA68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gd5b193f744_0_1514"/>
          <p:cNvSpPr/>
          <p:nvPr/>
        </p:nvSpPr>
        <p:spPr>
          <a:xfrm>
            <a:off x="4276800" y="5847840"/>
            <a:ext cx="590100" cy="132900"/>
          </a:xfrm>
          <a:prstGeom prst="up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ED0C1"/>
              </a:gs>
              <a:gs pos="100000">
                <a:srgbClr val="FF8D55"/>
              </a:gs>
            </a:gsLst>
            <a:lin ang="5400012" scaled="0"/>
          </a:gradFill>
          <a:ln w="9525" cap="flat" cmpd="sng">
            <a:solidFill>
              <a:srgbClr val="EEA68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gd5b193f744_0_1514"/>
          <p:cNvSpPr/>
          <p:nvPr/>
        </p:nvSpPr>
        <p:spPr>
          <a:xfrm>
            <a:off x="5867280" y="5847840"/>
            <a:ext cx="590100" cy="132900"/>
          </a:xfrm>
          <a:prstGeom prst="up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ED0C1"/>
              </a:gs>
              <a:gs pos="100000">
                <a:srgbClr val="FF8D55"/>
              </a:gs>
            </a:gsLst>
            <a:lin ang="5400012" scaled="0"/>
          </a:gradFill>
          <a:ln w="9525" cap="flat" cmpd="sng">
            <a:solidFill>
              <a:srgbClr val="EEA68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gd5b193f744_0_1514"/>
          <p:cNvSpPr/>
          <p:nvPr/>
        </p:nvSpPr>
        <p:spPr>
          <a:xfrm>
            <a:off x="7219800" y="5847840"/>
            <a:ext cx="590100" cy="132900"/>
          </a:xfrm>
          <a:prstGeom prst="up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ED0C1"/>
              </a:gs>
              <a:gs pos="100000">
                <a:srgbClr val="FF8D55"/>
              </a:gs>
            </a:gsLst>
            <a:lin ang="5400012" scaled="0"/>
          </a:gradFill>
          <a:ln w="9525" cap="flat" cmpd="sng">
            <a:solidFill>
              <a:srgbClr val="EEA68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gd5b193f744_0_1514"/>
          <p:cNvSpPr/>
          <p:nvPr/>
        </p:nvSpPr>
        <p:spPr>
          <a:xfrm>
            <a:off x="8667720" y="5847840"/>
            <a:ext cx="590100" cy="132900"/>
          </a:xfrm>
          <a:prstGeom prst="up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ED0C1"/>
              </a:gs>
              <a:gs pos="100000">
                <a:srgbClr val="FF8D55"/>
              </a:gs>
            </a:gsLst>
            <a:lin ang="5400012" scaled="0"/>
          </a:gradFill>
          <a:ln w="9525" cap="flat" cmpd="sng">
            <a:solidFill>
              <a:srgbClr val="EEA68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gd5b193f744_0_1514"/>
          <p:cNvSpPr/>
          <p:nvPr/>
        </p:nvSpPr>
        <p:spPr>
          <a:xfrm>
            <a:off x="2781360" y="2371320"/>
            <a:ext cx="533100" cy="180600"/>
          </a:xfrm>
          <a:prstGeom prst="down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ED0C1"/>
              </a:gs>
              <a:gs pos="100000">
                <a:srgbClr val="FF8D55"/>
              </a:gs>
            </a:gsLst>
            <a:lin ang="5400012" scaled="0"/>
          </a:gradFill>
          <a:ln w="9525" cap="flat" cmpd="sng">
            <a:solidFill>
              <a:srgbClr val="EEA68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gd5b193f744_0_1514"/>
          <p:cNvSpPr/>
          <p:nvPr/>
        </p:nvSpPr>
        <p:spPr>
          <a:xfrm>
            <a:off x="4172040" y="2371320"/>
            <a:ext cx="533100" cy="180600"/>
          </a:xfrm>
          <a:prstGeom prst="down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ED0C1"/>
              </a:gs>
              <a:gs pos="100000">
                <a:srgbClr val="FF8D55"/>
              </a:gs>
            </a:gsLst>
            <a:lin ang="5400012" scaled="0"/>
          </a:gradFill>
          <a:ln w="9525" cap="flat" cmpd="sng">
            <a:solidFill>
              <a:srgbClr val="EEA68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gd5b193f744_0_1514"/>
          <p:cNvSpPr/>
          <p:nvPr/>
        </p:nvSpPr>
        <p:spPr>
          <a:xfrm>
            <a:off x="5877000" y="2371320"/>
            <a:ext cx="533100" cy="180600"/>
          </a:xfrm>
          <a:prstGeom prst="down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ED0C1"/>
              </a:gs>
              <a:gs pos="100000">
                <a:srgbClr val="FF8D55"/>
              </a:gs>
            </a:gsLst>
            <a:lin ang="5400012" scaled="0"/>
          </a:gradFill>
          <a:ln w="9525" cap="flat" cmpd="sng">
            <a:solidFill>
              <a:srgbClr val="EEA68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gd5b193f744_0_1514"/>
          <p:cNvSpPr/>
          <p:nvPr/>
        </p:nvSpPr>
        <p:spPr>
          <a:xfrm>
            <a:off x="7267680" y="2371320"/>
            <a:ext cx="533100" cy="180600"/>
          </a:xfrm>
          <a:prstGeom prst="down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ED0C1"/>
              </a:gs>
              <a:gs pos="100000">
                <a:srgbClr val="FF8D55"/>
              </a:gs>
            </a:gsLst>
            <a:lin ang="5400012" scaled="0"/>
          </a:gradFill>
          <a:ln w="9525" cap="flat" cmpd="sng">
            <a:solidFill>
              <a:srgbClr val="EEA68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gd5b193f744_0_1514"/>
          <p:cNvSpPr/>
          <p:nvPr/>
        </p:nvSpPr>
        <p:spPr>
          <a:xfrm>
            <a:off x="8677440" y="2371320"/>
            <a:ext cx="533100" cy="180600"/>
          </a:xfrm>
          <a:prstGeom prst="down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ED0C1"/>
              </a:gs>
              <a:gs pos="100000">
                <a:srgbClr val="FF8D55"/>
              </a:gs>
            </a:gsLst>
            <a:lin ang="5400012" scaled="0"/>
          </a:gradFill>
          <a:ln w="9525" cap="flat" cmpd="sng">
            <a:solidFill>
              <a:srgbClr val="EEA68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gd5b193f744_0_1514"/>
          <p:cNvSpPr/>
          <p:nvPr/>
        </p:nvSpPr>
        <p:spPr>
          <a:xfrm>
            <a:off x="2819520" y="1419120"/>
            <a:ext cx="533100" cy="180600"/>
          </a:xfrm>
          <a:prstGeom prst="down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ED0C1"/>
              </a:gs>
              <a:gs pos="100000">
                <a:srgbClr val="FF8D55"/>
              </a:gs>
            </a:gsLst>
            <a:lin ang="5400012" scaled="0"/>
          </a:gradFill>
          <a:ln w="9525" cap="flat" cmpd="sng">
            <a:solidFill>
              <a:srgbClr val="EEA68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gd5b193f744_0_1514"/>
          <p:cNvSpPr/>
          <p:nvPr/>
        </p:nvSpPr>
        <p:spPr>
          <a:xfrm>
            <a:off x="4133880" y="1419120"/>
            <a:ext cx="533100" cy="180600"/>
          </a:xfrm>
          <a:prstGeom prst="down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ED0C1"/>
              </a:gs>
              <a:gs pos="100000">
                <a:srgbClr val="FF8D55"/>
              </a:gs>
            </a:gsLst>
            <a:lin ang="5400012" scaled="0"/>
          </a:gradFill>
          <a:ln w="9525" cap="flat" cmpd="sng">
            <a:solidFill>
              <a:srgbClr val="EEA68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gd5b193f744_0_1514"/>
          <p:cNvSpPr/>
          <p:nvPr/>
        </p:nvSpPr>
        <p:spPr>
          <a:xfrm>
            <a:off x="5838840" y="1419120"/>
            <a:ext cx="533100" cy="180600"/>
          </a:xfrm>
          <a:prstGeom prst="down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ED0C1"/>
              </a:gs>
              <a:gs pos="100000">
                <a:srgbClr val="FF8D55"/>
              </a:gs>
            </a:gsLst>
            <a:lin ang="5400012" scaled="0"/>
          </a:gradFill>
          <a:ln w="9525" cap="flat" cmpd="sng">
            <a:solidFill>
              <a:srgbClr val="EEA68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gd5b193f744_0_1514"/>
          <p:cNvSpPr/>
          <p:nvPr/>
        </p:nvSpPr>
        <p:spPr>
          <a:xfrm>
            <a:off x="7305840" y="1419120"/>
            <a:ext cx="533100" cy="180600"/>
          </a:xfrm>
          <a:prstGeom prst="down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ED0C1"/>
              </a:gs>
              <a:gs pos="100000">
                <a:srgbClr val="FF8D55"/>
              </a:gs>
            </a:gsLst>
            <a:lin ang="5400012" scaled="0"/>
          </a:gradFill>
          <a:ln w="9525" cap="flat" cmpd="sng">
            <a:solidFill>
              <a:srgbClr val="EEA68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gd5b193f744_0_1514"/>
          <p:cNvSpPr/>
          <p:nvPr/>
        </p:nvSpPr>
        <p:spPr>
          <a:xfrm>
            <a:off x="8715240" y="1419120"/>
            <a:ext cx="533100" cy="180600"/>
          </a:xfrm>
          <a:prstGeom prst="down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ED0C1"/>
              </a:gs>
              <a:gs pos="100000">
                <a:srgbClr val="FF8D55"/>
              </a:gs>
            </a:gsLst>
            <a:lin ang="5400012" scaled="0"/>
          </a:gradFill>
          <a:ln w="9525" cap="flat" cmpd="sng">
            <a:solidFill>
              <a:srgbClr val="EEA68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gd5b193f744_0_1514"/>
          <p:cNvSpPr/>
          <p:nvPr/>
        </p:nvSpPr>
        <p:spPr>
          <a:xfrm>
            <a:off x="2828880" y="4267080"/>
            <a:ext cx="590100" cy="132900"/>
          </a:xfrm>
          <a:prstGeom prst="up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ED0C1"/>
              </a:gs>
              <a:gs pos="100000">
                <a:srgbClr val="FF8D55"/>
              </a:gs>
            </a:gsLst>
            <a:lin ang="5400012" scaled="0"/>
          </a:gradFill>
          <a:ln w="9525" cap="flat" cmpd="sng">
            <a:solidFill>
              <a:srgbClr val="EEA68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gd5b193f744_0_1514"/>
          <p:cNvSpPr/>
          <p:nvPr/>
        </p:nvSpPr>
        <p:spPr>
          <a:xfrm>
            <a:off x="4210200" y="4267080"/>
            <a:ext cx="590400" cy="132900"/>
          </a:xfrm>
          <a:prstGeom prst="up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ED0C1"/>
              </a:gs>
              <a:gs pos="100000">
                <a:srgbClr val="FF8D55"/>
              </a:gs>
            </a:gsLst>
            <a:lin ang="5400012" scaled="0"/>
          </a:gradFill>
          <a:ln w="9525" cap="flat" cmpd="sng">
            <a:solidFill>
              <a:srgbClr val="EEA68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gd5b193f744_0_1514"/>
          <p:cNvSpPr/>
          <p:nvPr/>
        </p:nvSpPr>
        <p:spPr>
          <a:xfrm>
            <a:off x="5800680" y="4267080"/>
            <a:ext cx="590400" cy="132900"/>
          </a:xfrm>
          <a:prstGeom prst="up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ED0C1"/>
              </a:gs>
              <a:gs pos="100000">
                <a:srgbClr val="FF8D55"/>
              </a:gs>
            </a:gsLst>
            <a:lin ang="5400012" scaled="0"/>
          </a:gradFill>
          <a:ln w="9525" cap="flat" cmpd="sng">
            <a:solidFill>
              <a:srgbClr val="EEA68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gd5b193f744_0_1514"/>
          <p:cNvSpPr/>
          <p:nvPr/>
        </p:nvSpPr>
        <p:spPr>
          <a:xfrm>
            <a:off x="7229520" y="4267080"/>
            <a:ext cx="590100" cy="132900"/>
          </a:xfrm>
          <a:prstGeom prst="up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ED0C1"/>
              </a:gs>
              <a:gs pos="100000">
                <a:srgbClr val="FF8D55"/>
              </a:gs>
            </a:gsLst>
            <a:lin ang="5400012" scaled="0"/>
          </a:gradFill>
          <a:ln w="9525" cap="flat" cmpd="sng">
            <a:solidFill>
              <a:srgbClr val="EEA68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gd5b193f744_0_1514"/>
          <p:cNvSpPr/>
          <p:nvPr/>
        </p:nvSpPr>
        <p:spPr>
          <a:xfrm>
            <a:off x="8677440" y="4267080"/>
            <a:ext cx="590100" cy="132900"/>
          </a:xfrm>
          <a:prstGeom prst="up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ED0C1"/>
              </a:gs>
              <a:gs pos="100000">
                <a:srgbClr val="FF8D55"/>
              </a:gs>
            </a:gsLst>
            <a:lin ang="5400012" scaled="0"/>
          </a:gradFill>
          <a:ln w="9525" cap="flat" cmpd="sng">
            <a:solidFill>
              <a:srgbClr val="EEA68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gd5b193f744_0_1514"/>
          <p:cNvSpPr/>
          <p:nvPr/>
        </p:nvSpPr>
        <p:spPr>
          <a:xfrm>
            <a:off x="4114800" y="3247920"/>
            <a:ext cx="333000" cy="256800"/>
          </a:xfrm>
          <a:prstGeom prst="upDownArrow">
            <a:avLst>
              <a:gd name="adj1" fmla="val 50000"/>
              <a:gd name="adj2" fmla="val 27143"/>
            </a:avLst>
          </a:prstGeom>
          <a:solidFill>
            <a:schemeClr val="lt1"/>
          </a:solidFill>
          <a:ln w="12600" cap="flat" cmpd="sng">
            <a:solidFill>
              <a:srgbClr val="197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gd5b193f744_0_1514"/>
          <p:cNvSpPr/>
          <p:nvPr/>
        </p:nvSpPr>
        <p:spPr>
          <a:xfrm>
            <a:off x="5829480" y="3247920"/>
            <a:ext cx="333000" cy="256800"/>
          </a:xfrm>
          <a:prstGeom prst="upDownArrow">
            <a:avLst>
              <a:gd name="adj1" fmla="val 50000"/>
              <a:gd name="adj2" fmla="val 27143"/>
            </a:avLst>
          </a:prstGeom>
          <a:solidFill>
            <a:schemeClr val="lt1"/>
          </a:solidFill>
          <a:ln w="12600" cap="flat" cmpd="sng">
            <a:solidFill>
              <a:srgbClr val="197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gd5b193f744_0_1514"/>
          <p:cNvSpPr/>
          <p:nvPr/>
        </p:nvSpPr>
        <p:spPr>
          <a:xfrm>
            <a:off x="7591320" y="3247920"/>
            <a:ext cx="333000" cy="256800"/>
          </a:xfrm>
          <a:prstGeom prst="upDownArrow">
            <a:avLst>
              <a:gd name="adj1" fmla="val 50000"/>
              <a:gd name="adj2" fmla="val 27143"/>
            </a:avLst>
          </a:prstGeom>
          <a:solidFill>
            <a:schemeClr val="lt1"/>
          </a:solidFill>
          <a:ln w="12600" cap="flat" cmpd="sng">
            <a:solidFill>
              <a:srgbClr val="197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gd5b193f744_0_1514"/>
          <p:cNvSpPr/>
          <p:nvPr/>
        </p:nvSpPr>
        <p:spPr>
          <a:xfrm>
            <a:off x="5004360" y="2743200"/>
            <a:ext cx="428400" cy="437700"/>
          </a:xfrm>
          <a:prstGeom prst="rightArrow">
            <a:avLst>
              <a:gd name="adj1" fmla="val 49999"/>
              <a:gd name="adj2" fmla="val 28125"/>
            </a:avLst>
          </a:prstGeom>
          <a:solidFill>
            <a:schemeClr val="lt1"/>
          </a:solidFill>
          <a:ln w="12600" cap="flat" cmpd="sng">
            <a:solidFill>
              <a:srgbClr val="197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gd5b193f744_0_1514"/>
          <p:cNvSpPr/>
          <p:nvPr/>
        </p:nvSpPr>
        <p:spPr>
          <a:xfrm>
            <a:off x="6810480" y="2743200"/>
            <a:ext cx="428400" cy="437700"/>
          </a:xfrm>
          <a:prstGeom prst="rightArrow">
            <a:avLst>
              <a:gd name="adj1" fmla="val 49999"/>
              <a:gd name="adj2" fmla="val 28125"/>
            </a:avLst>
          </a:prstGeom>
          <a:solidFill>
            <a:schemeClr val="lt1"/>
          </a:solidFill>
          <a:ln w="12600" cap="flat" cmpd="sng">
            <a:solidFill>
              <a:srgbClr val="197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gd5b193f744_0_1514"/>
          <p:cNvSpPr/>
          <p:nvPr/>
        </p:nvSpPr>
        <p:spPr>
          <a:xfrm>
            <a:off x="9220320" y="2431800"/>
            <a:ext cx="1647300" cy="1835400"/>
          </a:xfrm>
          <a:prstGeom prst="rightArrow">
            <a:avLst>
              <a:gd name="adj1" fmla="val 57609"/>
              <a:gd name="adj2" fmla="val 31250"/>
            </a:avLst>
          </a:prstGeom>
          <a:solidFill>
            <a:srgbClr val="7F7F7F"/>
          </a:solidFill>
          <a:ln w="284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200" b="1" i="0" u="none" strike="noStrike" cap="non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rPr>
              <a:t>DEMANDA DE</a:t>
            </a:r>
            <a:endParaRPr sz="12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200" b="1" i="0" u="none" strike="noStrike" cap="non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rPr>
              <a:t>INFORMACIÒN</a:t>
            </a:r>
            <a:endParaRPr sz="12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200" b="1" i="0" u="none" strike="noStrike" cap="non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rPr>
              <a:t>ATENDIDA</a:t>
            </a:r>
            <a:endParaRPr sz="12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200" b="0" i="0" u="none" strike="noStrike" cap="non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rPr>
              <a:t>(Documento</a:t>
            </a:r>
            <a:endParaRPr sz="12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200" b="0" i="0" u="none" strike="noStrike" cap="non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rPr>
              <a:t> electrónico)</a:t>
            </a:r>
            <a:endParaRPr sz="12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gd5b193f744_0_1514"/>
          <p:cNvSpPr/>
          <p:nvPr/>
        </p:nvSpPr>
        <p:spPr>
          <a:xfrm>
            <a:off x="1324080" y="2438280"/>
            <a:ext cx="1647300" cy="1752000"/>
          </a:xfrm>
          <a:prstGeom prst="rightArrow">
            <a:avLst>
              <a:gd name="adj1" fmla="val 57609"/>
              <a:gd name="adj2" fmla="val 31250"/>
            </a:avLst>
          </a:prstGeom>
          <a:solidFill>
            <a:srgbClr val="7F7F7F"/>
          </a:solidFill>
          <a:ln w="284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200" b="1" i="0" u="none" strike="noStrike" cap="non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rPr>
              <a:t>DEMANDA DE</a:t>
            </a:r>
            <a:endParaRPr sz="12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200" b="1" i="0" u="none" strike="noStrike" cap="non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rPr>
              <a:t>INFORMACIÒN</a:t>
            </a:r>
            <a:endParaRPr sz="12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200" b="0" i="0" u="none" strike="noStrike" cap="non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rPr>
              <a:t>(Documento</a:t>
            </a:r>
            <a:endParaRPr sz="12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200" b="0" i="0" u="none" strike="noStrike" cap="non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rPr>
              <a:t> electrónico)</a:t>
            </a:r>
            <a:endParaRPr sz="12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d5b193f744_0_1573"/>
          <p:cNvSpPr/>
          <p:nvPr/>
        </p:nvSpPr>
        <p:spPr>
          <a:xfrm rot="5400000">
            <a:off x="1022739" y="314827"/>
            <a:ext cx="36000" cy="720000"/>
          </a:xfrm>
          <a:prstGeom prst="rect">
            <a:avLst/>
          </a:prstGeom>
          <a:solidFill>
            <a:srgbClr val="BF090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gd5b193f744_0_1573"/>
          <p:cNvSpPr/>
          <p:nvPr/>
        </p:nvSpPr>
        <p:spPr>
          <a:xfrm>
            <a:off x="0" y="6665842"/>
            <a:ext cx="12192000" cy="192300"/>
          </a:xfrm>
          <a:prstGeom prst="rect">
            <a:avLst/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gd5b193f744_0_1573"/>
          <p:cNvSpPr/>
          <p:nvPr/>
        </p:nvSpPr>
        <p:spPr>
          <a:xfrm>
            <a:off x="609480" y="761880"/>
            <a:ext cx="5257500" cy="4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475" tIns="39225" rIns="78475" bIns="392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400" b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Modelo de Gestión Documental</a:t>
            </a:r>
            <a:endParaRPr sz="2400" b="1" i="0" u="none" strike="noStrike" cap="none">
              <a:solidFill>
                <a:schemeClr val="dk1"/>
              </a:solidFill>
            </a:endParaRPr>
          </a:p>
        </p:txBody>
      </p:sp>
      <p:sp>
        <p:nvSpPr>
          <p:cNvPr id="286" name="Google Shape;286;gd5b193f744_0_1573"/>
          <p:cNvSpPr/>
          <p:nvPr/>
        </p:nvSpPr>
        <p:spPr>
          <a:xfrm>
            <a:off x="609480" y="1295280"/>
            <a:ext cx="9534000" cy="4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475" tIns="39225" rIns="78475" bIns="392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Requisito: HERRAMIENTAS INFORMÁTICAS</a:t>
            </a:r>
            <a:endParaRPr sz="2000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287" name="Google Shape;287;gd5b193f744_0_1573"/>
          <p:cNvSpPr/>
          <p:nvPr/>
        </p:nvSpPr>
        <p:spPr>
          <a:xfrm>
            <a:off x="661325" y="1828925"/>
            <a:ext cx="10517700" cy="8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800">
                <a:solidFill>
                  <a:schemeClr val="dk1"/>
                </a:solidFill>
                <a:highlight>
                  <a:srgbClr val="FFE599"/>
                </a:highlight>
                <a:latin typeface="Consolas"/>
                <a:ea typeface="Consolas"/>
                <a:cs typeface="Consolas"/>
                <a:sym typeface="Consolas"/>
              </a:rPr>
              <a:t>Características</a:t>
            </a:r>
            <a:r>
              <a:rPr lang="es-PE" sz="1800" i="0" u="none" strike="noStrike" cap="none">
                <a:solidFill>
                  <a:schemeClr val="dk1"/>
                </a:solidFill>
                <a:highlight>
                  <a:srgbClr val="FFE599"/>
                </a:highlight>
                <a:latin typeface="Consolas"/>
                <a:ea typeface="Consolas"/>
                <a:cs typeface="Consolas"/>
                <a:sym typeface="Consolas"/>
              </a:rPr>
              <a:t> básicas que debe presentar un S</a:t>
            </a:r>
            <a:r>
              <a:rPr lang="es-PE" sz="1800">
                <a:solidFill>
                  <a:schemeClr val="dk1"/>
                </a:solidFill>
                <a:highlight>
                  <a:srgbClr val="FFE599"/>
                </a:highlight>
                <a:latin typeface="Consolas"/>
                <a:ea typeface="Consolas"/>
                <a:cs typeface="Consolas"/>
                <a:sym typeface="Consolas"/>
              </a:rPr>
              <a:t>istema de Información </a:t>
            </a:r>
            <a:r>
              <a:rPr lang="es-PE" sz="1800" i="0" u="none" strike="noStrike" cap="none">
                <a:solidFill>
                  <a:schemeClr val="dk1"/>
                </a:solidFill>
                <a:highlight>
                  <a:srgbClr val="FFE599"/>
                </a:highlight>
                <a:latin typeface="Consolas"/>
                <a:ea typeface="Consolas"/>
                <a:cs typeface="Consolas"/>
                <a:sym typeface="Consolas"/>
              </a:rPr>
              <a:t>para Trámite Documentario con Firma Digital.</a:t>
            </a:r>
            <a:endParaRPr sz="1800">
              <a:solidFill>
                <a:schemeClr val="dk1"/>
              </a:solidFill>
              <a:highlight>
                <a:srgbClr val="FFE599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pic>
        <p:nvPicPr>
          <p:cNvPr id="288" name="Google Shape;288;gd5b193f744_0_15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5865" y="2804470"/>
            <a:ext cx="1587960" cy="1223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gd5b193f744_0_157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81550" y="2755570"/>
            <a:ext cx="1514160" cy="1285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gd5b193f744_0_157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59273" y="2672060"/>
            <a:ext cx="1484280" cy="160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gd5b193f744_0_157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588563" y="2612660"/>
            <a:ext cx="1590480" cy="157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gd5b193f744_0_157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886320" y="4620863"/>
            <a:ext cx="1704600" cy="1514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gd5b193f744_0_157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570505" y="4734640"/>
            <a:ext cx="2466720" cy="147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gd5b193f744_0_157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295885" y="4639250"/>
            <a:ext cx="1485720" cy="157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gd5b193f744_0_157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9588575" y="4753560"/>
            <a:ext cx="2219040" cy="134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d5b193f744_0_1590"/>
          <p:cNvSpPr/>
          <p:nvPr/>
        </p:nvSpPr>
        <p:spPr>
          <a:xfrm>
            <a:off x="661325" y="2058400"/>
            <a:ext cx="10044000" cy="427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s-PE" sz="1800" b="1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Autenticación</a:t>
            </a:r>
            <a:endParaRPr sz="18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80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En un documento</a:t>
            </a:r>
            <a:r>
              <a:rPr lang="es-PE" sz="1800" b="1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-e</a:t>
            </a:r>
            <a:r>
              <a:rPr lang="es-PE" sz="180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la </a:t>
            </a:r>
            <a:r>
              <a:rPr lang="es-PE" sz="1800" b="1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F</a:t>
            </a:r>
            <a:r>
              <a:rPr lang="es-PE" sz="1800" b="1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irma </a:t>
            </a:r>
            <a:r>
              <a:rPr lang="es-PE" sz="1800" b="1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D</a:t>
            </a:r>
            <a:r>
              <a:rPr lang="es-PE" sz="1800" b="1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igital</a:t>
            </a:r>
            <a:r>
              <a:rPr lang="es-PE" sz="180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generada desde un </a:t>
            </a:r>
            <a:r>
              <a:rPr lang="es-PE" sz="1800" b="1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C</a:t>
            </a:r>
            <a:r>
              <a:rPr lang="es-PE" sz="1800" b="1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ertificado </a:t>
            </a:r>
            <a:r>
              <a:rPr lang="es-PE" sz="1800" b="1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D</a:t>
            </a:r>
            <a:r>
              <a:rPr lang="es-PE" sz="1800" b="1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igital</a:t>
            </a:r>
            <a:r>
              <a:rPr lang="es-PE" sz="180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vigente identifica al emisor de forma segura y lo vincula con dicho documento, al mismo tiempo</a:t>
            </a:r>
            <a:endParaRPr sz="18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s-PE" sz="1800" b="1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Integridad</a:t>
            </a:r>
            <a:endParaRPr sz="18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80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Permite determinar si el documento fue modificado luego de dicha firma digital, </a:t>
            </a:r>
            <a:r>
              <a:rPr lang="es-PE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es </a:t>
            </a:r>
            <a:r>
              <a:rPr lang="es-PE" sz="180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por </a:t>
            </a:r>
            <a:r>
              <a:rPr lang="es-PE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eso</a:t>
            </a:r>
            <a:r>
              <a:rPr lang="es-PE" sz="180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, un mecanismo tecnológico que dota de </a:t>
            </a:r>
            <a:r>
              <a:rPr lang="es-PE" sz="1800" b="1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validez y eficacia jurídica</a:t>
            </a:r>
            <a:r>
              <a:rPr lang="es-PE" sz="180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al “esquema de documentos</a:t>
            </a:r>
            <a:r>
              <a:rPr lang="es-PE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-</a:t>
            </a:r>
            <a:r>
              <a:rPr lang="es-PE" sz="180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e</a:t>
            </a:r>
            <a:r>
              <a:rPr lang="es-PE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s-PE" sz="180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técnica y jurídicamente válidos” (</a:t>
            </a:r>
            <a:r>
              <a:rPr lang="es-PE" sz="1800" b="1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”C</a:t>
            </a:r>
            <a:r>
              <a:rPr lang="es-PE" sz="1800" b="1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ero Papel</a:t>
            </a:r>
            <a:r>
              <a:rPr lang="es-PE" sz="1800" b="1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”</a:t>
            </a:r>
            <a:r>
              <a:rPr lang="es-PE" sz="180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).</a:t>
            </a:r>
            <a:endParaRPr sz="1800" i="0" u="none" strike="noStrike" cap="none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None/>
            </a:pPr>
            <a:endParaRPr sz="1800" i="0" u="none" strike="noStrike" cap="none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None/>
            </a:pPr>
            <a:r>
              <a:rPr lang="es-PE" sz="180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Las firmas y certificados digitales buscan garantizar que la implementación del MGD</a:t>
            </a:r>
            <a:r>
              <a:rPr lang="es-PE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s-PE" sz="180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se</a:t>
            </a:r>
            <a:r>
              <a:rPr lang="es-PE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a </a:t>
            </a:r>
            <a:r>
              <a:rPr lang="es-PE" sz="180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en base a los “esquemas de documentos</a:t>
            </a:r>
            <a:r>
              <a:rPr lang="es-PE" sz="1800" b="1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-</a:t>
            </a:r>
            <a:r>
              <a:rPr lang="es-PE" sz="1800" b="1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e</a:t>
            </a:r>
            <a:r>
              <a:rPr lang="es-PE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s-PE" sz="1800" b="1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técnica y jurídicamente válidos</a:t>
            </a:r>
            <a:r>
              <a:rPr lang="es-PE" sz="180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” (</a:t>
            </a:r>
            <a:r>
              <a:rPr lang="es-PE" sz="1800" b="1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“Cero</a:t>
            </a:r>
            <a:r>
              <a:rPr lang="es-PE" sz="1800" b="1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Papel</a:t>
            </a:r>
            <a:r>
              <a:rPr lang="es-PE" sz="1800" b="1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”</a:t>
            </a:r>
            <a:r>
              <a:rPr lang="es-PE" sz="180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), implicando que los funcionarios y servidores firmen digitalmente </a:t>
            </a:r>
            <a:r>
              <a:rPr lang="es-PE" sz="1800" b="1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todos los documentos oficiales generados de manera digital</a:t>
            </a:r>
            <a:r>
              <a:rPr lang="es-PE" sz="180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endParaRPr sz="1800" i="0" u="none" strike="noStrike" cap="none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01" name="Google Shape;301;gd5b193f744_0_1590"/>
          <p:cNvSpPr/>
          <p:nvPr/>
        </p:nvSpPr>
        <p:spPr>
          <a:xfrm rot="5400000">
            <a:off x="1022739" y="314827"/>
            <a:ext cx="36000" cy="720000"/>
          </a:xfrm>
          <a:prstGeom prst="rect">
            <a:avLst/>
          </a:prstGeom>
          <a:solidFill>
            <a:srgbClr val="BF090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gd5b193f744_0_1590"/>
          <p:cNvSpPr/>
          <p:nvPr/>
        </p:nvSpPr>
        <p:spPr>
          <a:xfrm>
            <a:off x="0" y="6665842"/>
            <a:ext cx="12192000" cy="192300"/>
          </a:xfrm>
          <a:prstGeom prst="rect">
            <a:avLst/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gd5b193f744_0_1590"/>
          <p:cNvSpPr/>
          <p:nvPr/>
        </p:nvSpPr>
        <p:spPr>
          <a:xfrm>
            <a:off x="609480" y="761880"/>
            <a:ext cx="5257500" cy="4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475" tIns="39225" rIns="78475" bIns="392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400" b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Modelo de Gestión Documental</a:t>
            </a:r>
            <a:endParaRPr sz="2400" b="1" i="0" u="none" strike="noStrike" cap="none">
              <a:solidFill>
                <a:schemeClr val="dk1"/>
              </a:solidFill>
            </a:endParaRPr>
          </a:p>
        </p:txBody>
      </p:sp>
      <p:pic>
        <p:nvPicPr>
          <p:cNvPr id="304" name="Google Shape;304;gd5b193f744_0_15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15240" y="609720"/>
            <a:ext cx="2719080" cy="1313640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gd5b193f744_0_1590"/>
          <p:cNvSpPr/>
          <p:nvPr/>
        </p:nvSpPr>
        <p:spPr>
          <a:xfrm>
            <a:off x="609480" y="1295280"/>
            <a:ext cx="9534000" cy="4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475" tIns="39225" rIns="78475" bIns="392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Requisito: CERTIFICADOS Y FIRMAS DIGITALES</a:t>
            </a:r>
            <a:endParaRPr sz="2000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pic>
        <p:nvPicPr>
          <p:cNvPr id="306" name="Google Shape;306;gd5b193f744_0_159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91680" y="2514480"/>
            <a:ext cx="1285560" cy="1533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gd5b193f744_0_1590"/>
          <p:cNvPicPr preferRelativeResize="0"/>
          <p:nvPr/>
        </p:nvPicPr>
        <p:blipFill rotWithShape="1">
          <a:blip r:embed="rId5">
            <a:alphaModFix/>
          </a:blip>
          <a:srcRect l="8151" r="9510" b="6358"/>
          <a:stretch/>
        </p:blipFill>
        <p:spPr>
          <a:xfrm>
            <a:off x="10439400" y="4495925"/>
            <a:ext cx="1639225" cy="1685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d5b193f744_0_1680"/>
          <p:cNvSpPr/>
          <p:nvPr/>
        </p:nvSpPr>
        <p:spPr>
          <a:xfrm rot="5400000">
            <a:off x="1022739" y="314827"/>
            <a:ext cx="36000" cy="720000"/>
          </a:xfrm>
          <a:prstGeom prst="rect">
            <a:avLst/>
          </a:prstGeom>
          <a:solidFill>
            <a:srgbClr val="BF090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gd5b193f744_0_1680"/>
          <p:cNvSpPr/>
          <p:nvPr/>
        </p:nvSpPr>
        <p:spPr>
          <a:xfrm>
            <a:off x="0" y="6665842"/>
            <a:ext cx="12192000" cy="192300"/>
          </a:xfrm>
          <a:prstGeom prst="rect">
            <a:avLst/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gd5b193f744_0_1680"/>
          <p:cNvSpPr/>
          <p:nvPr/>
        </p:nvSpPr>
        <p:spPr>
          <a:xfrm>
            <a:off x="609480" y="761880"/>
            <a:ext cx="5257500" cy="4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475" tIns="39225" rIns="78475" bIns="392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400" b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Modelo de Gestión Documental</a:t>
            </a:r>
            <a:endParaRPr sz="2400" b="1" i="0" u="none" strike="noStrike" cap="none">
              <a:solidFill>
                <a:schemeClr val="dk1"/>
              </a:solidFill>
            </a:endParaRPr>
          </a:p>
        </p:txBody>
      </p:sp>
      <p:sp>
        <p:nvSpPr>
          <p:cNvPr id="315" name="Google Shape;315;gd5b193f744_0_1680"/>
          <p:cNvSpPr/>
          <p:nvPr/>
        </p:nvSpPr>
        <p:spPr>
          <a:xfrm>
            <a:off x="609480" y="1295280"/>
            <a:ext cx="9534000" cy="4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475" tIns="39225" rIns="78475" bIns="392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Requisito: CERTIFICADOS Y FIRMAS DIGITALES</a:t>
            </a:r>
            <a:endParaRPr sz="2000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316" name="Google Shape;316;gd5b193f744_0_1680"/>
          <p:cNvSpPr/>
          <p:nvPr/>
        </p:nvSpPr>
        <p:spPr>
          <a:xfrm>
            <a:off x="661320" y="1981320"/>
            <a:ext cx="8253600" cy="3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840" marR="0" lvl="0" indent="-2854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lang="es-PE" sz="18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LEY 27269</a:t>
            </a:r>
            <a:r>
              <a:rPr lang="es-PE"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</a:t>
            </a:r>
            <a:r>
              <a:rPr lang="es-PE" sz="18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 Firmas y Certificados Digitales</a:t>
            </a:r>
            <a:r>
              <a:rPr lang="es-PE"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(28MAY2000), modificada por Ley 27310. 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840" marR="0" lvl="0" indent="-171000" algn="l" rtl="0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840" marR="0" lvl="0" indent="-285480" algn="l" rtl="0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lang="es-PE" sz="18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DECRETO SUPREMO 052-2008-PCM, Reglamento de Ley 27269</a:t>
            </a:r>
            <a:r>
              <a:rPr lang="es-PE"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</a:t>
            </a:r>
            <a:r>
              <a:rPr lang="es-PE" sz="18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Firmas y Certificados Digitales</a:t>
            </a:r>
            <a:r>
              <a:rPr lang="es-PE"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(19JUL2008).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None/>
            </a:pPr>
            <a:r>
              <a:rPr lang="es-PE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 las m</a:t>
            </a:r>
            <a:r>
              <a:rPr lang="es-PE"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odificaciones a</a:t>
            </a:r>
            <a:r>
              <a:rPr lang="es-PE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dicho</a:t>
            </a:r>
            <a:r>
              <a:rPr lang="es-PE"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Reglamento.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7" name="Google Shape;317;gd5b193f744_0_168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66125" y="2286113"/>
            <a:ext cx="1737720" cy="1737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gd5b193f744_0_168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361200" y="674955"/>
            <a:ext cx="1925279" cy="1239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gd5b193f744_0_168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725238" y="4746980"/>
            <a:ext cx="1695960" cy="1062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gd5b193f744_0_168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560235" y="4764005"/>
            <a:ext cx="1488960" cy="1049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d5b193f744_0_1702"/>
          <p:cNvSpPr/>
          <p:nvPr/>
        </p:nvSpPr>
        <p:spPr>
          <a:xfrm rot="5400000">
            <a:off x="1022739" y="314827"/>
            <a:ext cx="36000" cy="720000"/>
          </a:xfrm>
          <a:prstGeom prst="rect">
            <a:avLst/>
          </a:prstGeom>
          <a:solidFill>
            <a:srgbClr val="BF090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gd5b193f744_0_1702"/>
          <p:cNvSpPr/>
          <p:nvPr/>
        </p:nvSpPr>
        <p:spPr>
          <a:xfrm>
            <a:off x="0" y="6665842"/>
            <a:ext cx="12192000" cy="192300"/>
          </a:xfrm>
          <a:prstGeom prst="rect">
            <a:avLst/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gd5b193f744_0_1702"/>
          <p:cNvSpPr/>
          <p:nvPr/>
        </p:nvSpPr>
        <p:spPr>
          <a:xfrm>
            <a:off x="609480" y="761880"/>
            <a:ext cx="5257500" cy="4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475" tIns="39225" rIns="78475" bIns="392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400" b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Modelo de Gestión Documental</a:t>
            </a:r>
            <a:endParaRPr sz="2400" b="1" i="0" u="none" strike="noStrike" cap="none">
              <a:solidFill>
                <a:schemeClr val="dk1"/>
              </a:solidFill>
            </a:endParaRPr>
          </a:p>
        </p:txBody>
      </p:sp>
      <p:sp>
        <p:nvSpPr>
          <p:cNvPr id="328" name="Google Shape;328;gd5b193f744_0_1702"/>
          <p:cNvSpPr/>
          <p:nvPr/>
        </p:nvSpPr>
        <p:spPr>
          <a:xfrm>
            <a:off x="609480" y="1295280"/>
            <a:ext cx="9534000" cy="4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475" tIns="39225" rIns="78475" bIns="392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Requisito: CERTIFICADOS Y FIRMAS DIGITALES</a:t>
            </a:r>
            <a:endParaRPr sz="2000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pic>
        <p:nvPicPr>
          <p:cNvPr id="329" name="Google Shape;329;gd5b193f744_0_170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36640" y="1831080"/>
            <a:ext cx="2827440" cy="3526199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gd5b193f744_0_1702"/>
          <p:cNvSpPr/>
          <p:nvPr/>
        </p:nvSpPr>
        <p:spPr>
          <a:xfrm>
            <a:off x="7636320" y="1371720"/>
            <a:ext cx="3488474" cy="4419340"/>
          </a:xfrm>
          <a:custGeom>
            <a:avLst/>
            <a:gdLst/>
            <a:ahLst/>
            <a:cxnLst/>
            <a:rect l="l" t="t" r="r" b="b"/>
            <a:pathLst>
              <a:path w="60958" h="86210" extrusionOk="0">
                <a:moveTo>
                  <a:pt x="28985" y="3938"/>
                </a:moveTo>
                <a:lnTo>
                  <a:pt x="29189" y="4006"/>
                </a:lnTo>
                <a:lnTo>
                  <a:pt x="29189" y="4141"/>
                </a:lnTo>
                <a:lnTo>
                  <a:pt x="29189" y="4277"/>
                </a:lnTo>
                <a:lnTo>
                  <a:pt x="28985" y="4345"/>
                </a:lnTo>
                <a:lnTo>
                  <a:pt x="28850" y="4277"/>
                </a:lnTo>
                <a:lnTo>
                  <a:pt x="28782" y="4141"/>
                </a:lnTo>
                <a:lnTo>
                  <a:pt x="28850" y="4006"/>
                </a:lnTo>
                <a:lnTo>
                  <a:pt x="28985" y="3938"/>
                </a:lnTo>
                <a:close/>
                <a:moveTo>
                  <a:pt x="30479" y="3734"/>
                </a:moveTo>
                <a:lnTo>
                  <a:pt x="30615" y="3802"/>
                </a:lnTo>
                <a:lnTo>
                  <a:pt x="30750" y="3870"/>
                </a:lnTo>
                <a:lnTo>
                  <a:pt x="30818" y="4006"/>
                </a:lnTo>
                <a:lnTo>
                  <a:pt x="30818" y="4141"/>
                </a:lnTo>
                <a:lnTo>
                  <a:pt x="30818" y="4277"/>
                </a:lnTo>
                <a:lnTo>
                  <a:pt x="30750" y="4345"/>
                </a:lnTo>
                <a:lnTo>
                  <a:pt x="30615" y="4481"/>
                </a:lnTo>
                <a:lnTo>
                  <a:pt x="30343" y="4481"/>
                </a:lnTo>
                <a:lnTo>
                  <a:pt x="30207" y="4345"/>
                </a:lnTo>
                <a:lnTo>
                  <a:pt x="30139" y="4277"/>
                </a:lnTo>
                <a:lnTo>
                  <a:pt x="30139" y="4141"/>
                </a:lnTo>
                <a:lnTo>
                  <a:pt x="30139" y="4006"/>
                </a:lnTo>
                <a:lnTo>
                  <a:pt x="30207" y="3870"/>
                </a:lnTo>
                <a:lnTo>
                  <a:pt x="30343" y="3802"/>
                </a:lnTo>
                <a:lnTo>
                  <a:pt x="30479" y="3734"/>
                </a:lnTo>
                <a:close/>
                <a:moveTo>
                  <a:pt x="56885" y="7943"/>
                </a:moveTo>
                <a:lnTo>
                  <a:pt x="56885" y="78132"/>
                </a:lnTo>
                <a:lnTo>
                  <a:pt x="56817" y="78200"/>
                </a:lnTo>
                <a:lnTo>
                  <a:pt x="4209" y="78200"/>
                </a:lnTo>
                <a:lnTo>
                  <a:pt x="4141" y="78132"/>
                </a:lnTo>
                <a:lnTo>
                  <a:pt x="4141" y="7943"/>
                </a:lnTo>
                <a:close/>
                <a:moveTo>
                  <a:pt x="30479" y="80440"/>
                </a:moveTo>
                <a:lnTo>
                  <a:pt x="30071" y="80508"/>
                </a:lnTo>
                <a:lnTo>
                  <a:pt x="29732" y="80576"/>
                </a:lnTo>
                <a:lnTo>
                  <a:pt x="29461" y="80779"/>
                </a:lnTo>
                <a:lnTo>
                  <a:pt x="29189" y="80983"/>
                </a:lnTo>
                <a:lnTo>
                  <a:pt x="28917" y="81255"/>
                </a:lnTo>
                <a:lnTo>
                  <a:pt x="28782" y="81594"/>
                </a:lnTo>
                <a:lnTo>
                  <a:pt x="28646" y="81933"/>
                </a:lnTo>
                <a:lnTo>
                  <a:pt x="28646" y="82273"/>
                </a:lnTo>
                <a:lnTo>
                  <a:pt x="28646" y="82341"/>
                </a:lnTo>
                <a:lnTo>
                  <a:pt x="28646" y="82680"/>
                </a:lnTo>
                <a:lnTo>
                  <a:pt x="28782" y="83020"/>
                </a:lnTo>
                <a:lnTo>
                  <a:pt x="28985" y="83291"/>
                </a:lnTo>
                <a:lnTo>
                  <a:pt x="29189" y="83563"/>
                </a:lnTo>
                <a:lnTo>
                  <a:pt x="29461" y="83834"/>
                </a:lnTo>
                <a:lnTo>
                  <a:pt x="29800" y="83970"/>
                </a:lnTo>
                <a:lnTo>
                  <a:pt x="30139" y="84106"/>
                </a:lnTo>
                <a:lnTo>
                  <a:pt x="30818" y="84106"/>
                </a:lnTo>
                <a:lnTo>
                  <a:pt x="31158" y="83970"/>
                </a:lnTo>
                <a:lnTo>
                  <a:pt x="31497" y="83766"/>
                </a:lnTo>
                <a:lnTo>
                  <a:pt x="31768" y="83563"/>
                </a:lnTo>
                <a:lnTo>
                  <a:pt x="31972" y="83291"/>
                </a:lnTo>
                <a:lnTo>
                  <a:pt x="32176" y="83020"/>
                </a:lnTo>
                <a:lnTo>
                  <a:pt x="32244" y="82612"/>
                </a:lnTo>
                <a:lnTo>
                  <a:pt x="32312" y="82273"/>
                </a:lnTo>
                <a:lnTo>
                  <a:pt x="32244" y="81933"/>
                </a:lnTo>
                <a:lnTo>
                  <a:pt x="32176" y="81594"/>
                </a:lnTo>
                <a:lnTo>
                  <a:pt x="31972" y="81255"/>
                </a:lnTo>
                <a:lnTo>
                  <a:pt x="31768" y="80983"/>
                </a:lnTo>
                <a:lnTo>
                  <a:pt x="31497" y="80779"/>
                </a:lnTo>
                <a:lnTo>
                  <a:pt x="31158" y="80576"/>
                </a:lnTo>
                <a:lnTo>
                  <a:pt x="30818" y="80508"/>
                </a:lnTo>
                <a:lnTo>
                  <a:pt x="30479" y="80440"/>
                </a:lnTo>
                <a:close/>
                <a:moveTo>
                  <a:pt x="30886" y="80304"/>
                </a:moveTo>
                <a:lnTo>
                  <a:pt x="31225" y="80440"/>
                </a:lnTo>
                <a:lnTo>
                  <a:pt x="31565" y="80644"/>
                </a:lnTo>
                <a:lnTo>
                  <a:pt x="31904" y="80847"/>
                </a:lnTo>
                <a:lnTo>
                  <a:pt x="32108" y="81187"/>
                </a:lnTo>
                <a:lnTo>
                  <a:pt x="32312" y="81526"/>
                </a:lnTo>
                <a:lnTo>
                  <a:pt x="32447" y="81866"/>
                </a:lnTo>
                <a:lnTo>
                  <a:pt x="32447" y="82273"/>
                </a:lnTo>
                <a:lnTo>
                  <a:pt x="32447" y="82680"/>
                </a:lnTo>
                <a:lnTo>
                  <a:pt x="32312" y="83020"/>
                </a:lnTo>
                <a:lnTo>
                  <a:pt x="32108" y="83359"/>
                </a:lnTo>
                <a:lnTo>
                  <a:pt x="31904" y="83698"/>
                </a:lnTo>
                <a:lnTo>
                  <a:pt x="31565" y="83902"/>
                </a:lnTo>
                <a:lnTo>
                  <a:pt x="31225" y="84106"/>
                </a:lnTo>
                <a:lnTo>
                  <a:pt x="30886" y="84241"/>
                </a:lnTo>
                <a:lnTo>
                  <a:pt x="30479" y="84309"/>
                </a:lnTo>
                <a:lnTo>
                  <a:pt x="30071" y="84241"/>
                </a:lnTo>
                <a:lnTo>
                  <a:pt x="29732" y="84106"/>
                </a:lnTo>
                <a:lnTo>
                  <a:pt x="29393" y="83970"/>
                </a:lnTo>
                <a:lnTo>
                  <a:pt x="29053" y="83698"/>
                </a:lnTo>
                <a:lnTo>
                  <a:pt x="28850" y="83427"/>
                </a:lnTo>
                <a:lnTo>
                  <a:pt x="28646" y="83087"/>
                </a:lnTo>
                <a:lnTo>
                  <a:pt x="28510" y="82748"/>
                </a:lnTo>
                <a:lnTo>
                  <a:pt x="28442" y="82341"/>
                </a:lnTo>
                <a:lnTo>
                  <a:pt x="28442" y="82273"/>
                </a:lnTo>
                <a:lnTo>
                  <a:pt x="28510" y="81866"/>
                </a:lnTo>
                <a:lnTo>
                  <a:pt x="28646" y="81526"/>
                </a:lnTo>
                <a:lnTo>
                  <a:pt x="28782" y="81187"/>
                </a:lnTo>
                <a:lnTo>
                  <a:pt x="29053" y="80847"/>
                </a:lnTo>
                <a:lnTo>
                  <a:pt x="29325" y="80644"/>
                </a:lnTo>
                <a:lnTo>
                  <a:pt x="29664" y="80440"/>
                </a:lnTo>
                <a:lnTo>
                  <a:pt x="30071" y="80304"/>
                </a:lnTo>
                <a:close/>
                <a:moveTo>
                  <a:pt x="3530" y="815"/>
                </a:moveTo>
                <a:lnTo>
                  <a:pt x="2987" y="883"/>
                </a:lnTo>
                <a:lnTo>
                  <a:pt x="2512" y="1019"/>
                </a:lnTo>
                <a:lnTo>
                  <a:pt x="2036" y="1290"/>
                </a:lnTo>
                <a:lnTo>
                  <a:pt x="1629" y="1630"/>
                </a:lnTo>
                <a:lnTo>
                  <a:pt x="1290" y="2037"/>
                </a:lnTo>
                <a:lnTo>
                  <a:pt x="1086" y="2512"/>
                </a:lnTo>
                <a:lnTo>
                  <a:pt x="950" y="2987"/>
                </a:lnTo>
                <a:lnTo>
                  <a:pt x="882" y="3530"/>
                </a:lnTo>
                <a:lnTo>
                  <a:pt x="882" y="82612"/>
                </a:lnTo>
                <a:lnTo>
                  <a:pt x="950" y="83155"/>
                </a:lnTo>
                <a:lnTo>
                  <a:pt x="1086" y="83698"/>
                </a:lnTo>
                <a:lnTo>
                  <a:pt x="1358" y="84174"/>
                </a:lnTo>
                <a:lnTo>
                  <a:pt x="1765" y="84581"/>
                </a:lnTo>
                <a:lnTo>
                  <a:pt x="2172" y="84852"/>
                </a:lnTo>
                <a:lnTo>
                  <a:pt x="2715" y="85124"/>
                </a:lnTo>
                <a:lnTo>
                  <a:pt x="3258" y="85260"/>
                </a:lnTo>
                <a:lnTo>
                  <a:pt x="3869" y="85328"/>
                </a:lnTo>
                <a:lnTo>
                  <a:pt x="57156" y="85328"/>
                </a:lnTo>
                <a:lnTo>
                  <a:pt x="57767" y="85260"/>
                </a:lnTo>
                <a:lnTo>
                  <a:pt x="58310" y="85124"/>
                </a:lnTo>
                <a:lnTo>
                  <a:pt x="58785" y="84852"/>
                </a:lnTo>
                <a:lnTo>
                  <a:pt x="59260" y="84513"/>
                </a:lnTo>
                <a:lnTo>
                  <a:pt x="59600" y="84106"/>
                </a:lnTo>
                <a:lnTo>
                  <a:pt x="59871" y="83631"/>
                </a:lnTo>
                <a:lnTo>
                  <a:pt x="60075" y="83087"/>
                </a:lnTo>
                <a:lnTo>
                  <a:pt x="60143" y="82477"/>
                </a:lnTo>
                <a:lnTo>
                  <a:pt x="60143" y="3530"/>
                </a:lnTo>
                <a:lnTo>
                  <a:pt x="60075" y="2987"/>
                </a:lnTo>
                <a:lnTo>
                  <a:pt x="59939" y="2512"/>
                </a:lnTo>
                <a:lnTo>
                  <a:pt x="59668" y="2037"/>
                </a:lnTo>
                <a:lnTo>
                  <a:pt x="59328" y="1630"/>
                </a:lnTo>
                <a:lnTo>
                  <a:pt x="58921" y="1290"/>
                </a:lnTo>
                <a:lnTo>
                  <a:pt x="58446" y="1019"/>
                </a:lnTo>
                <a:lnTo>
                  <a:pt x="57903" y="883"/>
                </a:lnTo>
                <a:lnTo>
                  <a:pt x="57360" y="815"/>
                </a:lnTo>
                <a:close/>
                <a:moveTo>
                  <a:pt x="57971" y="679"/>
                </a:moveTo>
                <a:lnTo>
                  <a:pt x="58514" y="883"/>
                </a:lnTo>
                <a:lnTo>
                  <a:pt x="58989" y="1155"/>
                </a:lnTo>
                <a:lnTo>
                  <a:pt x="59464" y="1494"/>
                </a:lnTo>
                <a:lnTo>
                  <a:pt x="59804" y="1901"/>
                </a:lnTo>
                <a:lnTo>
                  <a:pt x="60075" y="2444"/>
                </a:lnTo>
                <a:lnTo>
                  <a:pt x="60211" y="2987"/>
                </a:lnTo>
                <a:lnTo>
                  <a:pt x="60279" y="3530"/>
                </a:lnTo>
                <a:lnTo>
                  <a:pt x="60279" y="82477"/>
                </a:lnTo>
                <a:lnTo>
                  <a:pt x="60211" y="83087"/>
                </a:lnTo>
                <a:lnTo>
                  <a:pt x="60075" y="83698"/>
                </a:lnTo>
                <a:lnTo>
                  <a:pt x="59736" y="84174"/>
                </a:lnTo>
                <a:lnTo>
                  <a:pt x="59396" y="84649"/>
                </a:lnTo>
                <a:lnTo>
                  <a:pt x="58921" y="84988"/>
                </a:lnTo>
                <a:lnTo>
                  <a:pt x="58378" y="85260"/>
                </a:lnTo>
                <a:lnTo>
                  <a:pt x="57767" y="85463"/>
                </a:lnTo>
                <a:lnTo>
                  <a:pt x="57156" y="85531"/>
                </a:lnTo>
                <a:lnTo>
                  <a:pt x="3869" y="85531"/>
                </a:lnTo>
                <a:lnTo>
                  <a:pt x="3190" y="85463"/>
                </a:lnTo>
                <a:lnTo>
                  <a:pt x="2647" y="85260"/>
                </a:lnTo>
                <a:lnTo>
                  <a:pt x="2104" y="84988"/>
                </a:lnTo>
                <a:lnTo>
                  <a:pt x="1629" y="84649"/>
                </a:lnTo>
                <a:lnTo>
                  <a:pt x="1222" y="84241"/>
                </a:lnTo>
                <a:lnTo>
                  <a:pt x="950" y="83766"/>
                </a:lnTo>
                <a:lnTo>
                  <a:pt x="747" y="83223"/>
                </a:lnTo>
                <a:lnTo>
                  <a:pt x="679" y="82612"/>
                </a:lnTo>
                <a:lnTo>
                  <a:pt x="679" y="3530"/>
                </a:lnTo>
                <a:lnTo>
                  <a:pt x="747" y="2987"/>
                </a:lnTo>
                <a:lnTo>
                  <a:pt x="950" y="2444"/>
                </a:lnTo>
                <a:lnTo>
                  <a:pt x="1154" y="1901"/>
                </a:lnTo>
                <a:lnTo>
                  <a:pt x="1561" y="1494"/>
                </a:lnTo>
                <a:lnTo>
                  <a:pt x="1969" y="1155"/>
                </a:lnTo>
                <a:lnTo>
                  <a:pt x="2444" y="883"/>
                </a:lnTo>
                <a:lnTo>
                  <a:pt x="2987" y="679"/>
                </a:lnTo>
                <a:close/>
                <a:moveTo>
                  <a:pt x="3530" y="1"/>
                </a:moveTo>
                <a:lnTo>
                  <a:pt x="2851" y="68"/>
                </a:lnTo>
                <a:lnTo>
                  <a:pt x="2172" y="204"/>
                </a:lnTo>
                <a:lnTo>
                  <a:pt x="1561" y="544"/>
                </a:lnTo>
                <a:lnTo>
                  <a:pt x="1018" y="1019"/>
                </a:lnTo>
                <a:lnTo>
                  <a:pt x="611" y="1562"/>
                </a:lnTo>
                <a:lnTo>
                  <a:pt x="272" y="2173"/>
                </a:lnTo>
                <a:lnTo>
                  <a:pt x="68" y="2852"/>
                </a:lnTo>
                <a:lnTo>
                  <a:pt x="0" y="3530"/>
                </a:lnTo>
                <a:lnTo>
                  <a:pt x="0" y="82612"/>
                </a:lnTo>
                <a:lnTo>
                  <a:pt x="68" y="83359"/>
                </a:lnTo>
                <a:lnTo>
                  <a:pt x="339" y="84038"/>
                </a:lnTo>
                <a:lnTo>
                  <a:pt x="679" y="84649"/>
                </a:lnTo>
                <a:lnTo>
                  <a:pt x="1154" y="85124"/>
                </a:lnTo>
                <a:lnTo>
                  <a:pt x="1697" y="85599"/>
                </a:lnTo>
                <a:lnTo>
                  <a:pt x="2376" y="85938"/>
                </a:lnTo>
                <a:lnTo>
                  <a:pt x="3055" y="86142"/>
                </a:lnTo>
                <a:lnTo>
                  <a:pt x="3869" y="86210"/>
                </a:lnTo>
                <a:lnTo>
                  <a:pt x="57156" y="86210"/>
                </a:lnTo>
                <a:lnTo>
                  <a:pt x="57903" y="86142"/>
                </a:lnTo>
                <a:lnTo>
                  <a:pt x="58582" y="85938"/>
                </a:lnTo>
                <a:lnTo>
                  <a:pt x="59260" y="85599"/>
                </a:lnTo>
                <a:lnTo>
                  <a:pt x="59804" y="85124"/>
                </a:lnTo>
                <a:lnTo>
                  <a:pt x="60347" y="84581"/>
                </a:lnTo>
                <a:lnTo>
                  <a:pt x="60686" y="83970"/>
                </a:lnTo>
                <a:lnTo>
                  <a:pt x="60890" y="83223"/>
                </a:lnTo>
                <a:lnTo>
                  <a:pt x="60957" y="82477"/>
                </a:lnTo>
                <a:lnTo>
                  <a:pt x="60957" y="3530"/>
                </a:lnTo>
                <a:lnTo>
                  <a:pt x="60890" y="2852"/>
                </a:lnTo>
                <a:lnTo>
                  <a:pt x="60686" y="2173"/>
                </a:lnTo>
                <a:lnTo>
                  <a:pt x="60347" y="1562"/>
                </a:lnTo>
                <a:lnTo>
                  <a:pt x="59939" y="1019"/>
                </a:lnTo>
                <a:lnTo>
                  <a:pt x="59396" y="544"/>
                </a:lnTo>
                <a:lnTo>
                  <a:pt x="58785" y="204"/>
                </a:lnTo>
                <a:lnTo>
                  <a:pt x="58106" y="68"/>
                </a:lnTo>
                <a:lnTo>
                  <a:pt x="57360" y="1"/>
                </a:lnTo>
                <a:close/>
              </a:path>
            </a:pathLst>
          </a:custGeom>
          <a:solidFill>
            <a:srgbClr val="F2F2F2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sp>
      <p:pic>
        <p:nvPicPr>
          <p:cNvPr id="331" name="Google Shape;331;gd5b193f744_0_1702"/>
          <p:cNvPicPr preferRelativeResize="0"/>
          <p:nvPr/>
        </p:nvPicPr>
        <p:blipFill rotWithShape="1">
          <a:blip r:embed="rId4">
            <a:alphaModFix/>
          </a:blip>
          <a:srcRect b="11621"/>
          <a:stretch/>
        </p:blipFill>
        <p:spPr>
          <a:xfrm>
            <a:off x="8686800" y="89040"/>
            <a:ext cx="1375920" cy="1111320"/>
          </a:xfrm>
          <a:prstGeom prst="rect">
            <a:avLst/>
          </a:prstGeom>
          <a:noFill/>
          <a:ln w="9525" cap="flat" cmpd="sng">
            <a:solidFill>
              <a:srgbClr val="A5A5A5"/>
            </a:solidFill>
            <a:prstDash val="solid"/>
            <a:miter lim="8000"/>
            <a:headEnd type="none" w="sm" len="sm"/>
            <a:tailEnd type="none" w="sm" len="sm"/>
          </a:ln>
        </p:spPr>
      </p:pic>
      <p:cxnSp>
        <p:nvCxnSpPr>
          <p:cNvPr id="332" name="Google Shape;332;gd5b193f744_0_1702"/>
          <p:cNvCxnSpPr/>
          <p:nvPr/>
        </p:nvCxnSpPr>
        <p:spPr>
          <a:xfrm rot="5400000" flipH="1">
            <a:off x="9669270" y="1039110"/>
            <a:ext cx="1676400" cy="888900"/>
          </a:xfrm>
          <a:prstGeom prst="bentConnector3">
            <a:avLst>
              <a:gd name="adj1" fmla="val 0"/>
            </a:avLst>
          </a:prstGeom>
          <a:noFill/>
          <a:ln w="15825" cap="rnd" cmpd="sng">
            <a:solidFill>
              <a:srgbClr val="FF0000"/>
            </a:solidFill>
            <a:prstDash val="dashDot"/>
            <a:round/>
            <a:headEnd type="none" w="sm" len="sm"/>
            <a:tailEnd type="triangle" w="med" len="med"/>
          </a:ln>
        </p:spPr>
      </p:cxnSp>
      <p:sp>
        <p:nvSpPr>
          <p:cNvPr id="333" name="Google Shape;333;gd5b193f744_0_1702"/>
          <p:cNvSpPr/>
          <p:nvPr/>
        </p:nvSpPr>
        <p:spPr>
          <a:xfrm>
            <a:off x="8458200" y="5943720"/>
            <a:ext cx="3034200" cy="6855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5825" cap="flat" cmpd="sng">
            <a:solidFill>
              <a:srgbClr val="E7783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400" b="1" i="0" u="none" strike="noStrike" cap="none">
                <a:solidFill>
                  <a:srgbClr val="052F6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Comprobación de documentos electrónicos firmados digitalmente, </a:t>
            </a:r>
            <a:r>
              <a:rPr lang="es-PE" sz="1400" b="1" i="0" u="none" strike="noStrike" cap="non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formato impreso</a:t>
            </a:r>
            <a:endParaRPr sz="14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34" name="Google Shape;334;gd5b193f744_0_1702"/>
          <p:cNvCxnSpPr/>
          <p:nvPr/>
        </p:nvCxnSpPr>
        <p:spPr>
          <a:xfrm rot="-5400000" flipH="1">
            <a:off x="10386540" y="5180700"/>
            <a:ext cx="1570800" cy="640200"/>
          </a:xfrm>
          <a:prstGeom prst="bentConnector3">
            <a:avLst>
              <a:gd name="adj1" fmla="val 0"/>
            </a:avLst>
          </a:prstGeom>
          <a:noFill/>
          <a:ln w="15825" cap="rnd" cmpd="sng">
            <a:solidFill>
              <a:srgbClr val="FF0000"/>
            </a:solidFill>
            <a:prstDash val="dashDot"/>
            <a:round/>
            <a:headEnd type="none" w="sm" len="sm"/>
            <a:tailEnd type="triangle" w="med" len="med"/>
          </a:ln>
        </p:spPr>
      </p:cxnSp>
      <p:pic>
        <p:nvPicPr>
          <p:cNvPr id="335" name="Google Shape;335;gd5b193f744_0_170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897480" y="2044560"/>
            <a:ext cx="402840" cy="386280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gd5b193f744_0_1702"/>
          <p:cNvSpPr/>
          <p:nvPr/>
        </p:nvSpPr>
        <p:spPr>
          <a:xfrm>
            <a:off x="7924680" y="4325520"/>
            <a:ext cx="2926800" cy="779700"/>
          </a:xfrm>
          <a:prstGeom prst="roundRect">
            <a:avLst>
              <a:gd name="adj" fmla="val 16667"/>
            </a:avLst>
          </a:prstGeom>
          <a:noFill/>
          <a:ln w="15825" cap="rnd" cmpd="sng">
            <a:solidFill>
              <a:srgbClr val="FF0000"/>
            </a:solidFill>
            <a:prstDash val="dash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gd5b193f744_0_1702"/>
          <p:cNvSpPr/>
          <p:nvPr/>
        </p:nvSpPr>
        <p:spPr>
          <a:xfrm>
            <a:off x="7979760" y="4432440"/>
            <a:ext cx="2814900" cy="5889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5825" cap="flat" cmpd="sng">
            <a:solidFill>
              <a:srgbClr val="E7783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300" b="1" i="0" u="none" strike="noStrike" cap="none">
                <a:solidFill>
                  <a:srgbClr val="052F6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www.dominio.gob.pe/</a:t>
            </a:r>
            <a:r>
              <a:rPr lang="es-PE" sz="1300" b="1" i="0" u="none" strike="noStrike" cap="non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verificación</a:t>
            </a:r>
            <a:endParaRPr sz="13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gd5b193f744_0_1702"/>
          <p:cNvSpPr/>
          <p:nvPr/>
        </p:nvSpPr>
        <p:spPr>
          <a:xfrm>
            <a:off x="7842600" y="2071200"/>
            <a:ext cx="1996200" cy="5694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5825" cap="flat" cmpd="sng">
            <a:solidFill>
              <a:srgbClr val="E7783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400" b="1" i="0" u="none" strike="noStrike" cap="none">
                <a:solidFill>
                  <a:srgbClr val="052F6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Doc. Administrativos </a:t>
            </a:r>
            <a:r>
              <a:rPr lang="es-PE" sz="1400" b="1" i="0" u="none" strike="noStrike" cap="non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DIGITALES</a:t>
            </a:r>
            <a:endParaRPr sz="14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gd5b193f744_0_1702"/>
          <p:cNvSpPr/>
          <p:nvPr/>
        </p:nvSpPr>
        <p:spPr>
          <a:xfrm>
            <a:off x="10361520" y="2146800"/>
            <a:ext cx="452166" cy="394185"/>
          </a:xfrm>
          <a:custGeom>
            <a:avLst/>
            <a:gdLst/>
            <a:ahLst/>
            <a:cxnLst/>
            <a:rect l="l" t="t" r="r" b="b"/>
            <a:pathLst>
              <a:path w="12896" h="18563" extrusionOk="0">
                <a:moveTo>
                  <a:pt x="6448" y="1564"/>
                </a:moveTo>
                <a:lnTo>
                  <a:pt x="6814" y="1588"/>
                </a:lnTo>
                <a:lnTo>
                  <a:pt x="7181" y="1637"/>
                </a:lnTo>
                <a:lnTo>
                  <a:pt x="7523" y="1735"/>
                </a:lnTo>
                <a:lnTo>
                  <a:pt x="7865" y="1857"/>
                </a:lnTo>
                <a:lnTo>
                  <a:pt x="8182" y="2003"/>
                </a:lnTo>
                <a:lnTo>
                  <a:pt x="8475" y="2199"/>
                </a:lnTo>
                <a:lnTo>
                  <a:pt x="8768" y="2394"/>
                </a:lnTo>
                <a:lnTo>
                  <a:pt x="9013" y="2638"/>
                </a:lnTo>
                <a:lnTo>
                  <a:pt x="9257" y="2883"/>
                </a:lnTo>
                <a:lnTo>
                  <a:pt x="9477" y="3176"/>
                </a:lnTo>
                <a:lnTo>
                  <a:pt x="9647" y="3469"/>
                </a:lnTo>
                <a:lnTo>
                  <a:pt x="9794" y="3786"/>
                </a:lnTo>
                <a:lnTo>
                  <a:pt x="9916" y="4128"/>
                </a:lnTo>
                <a:lnTo>
                  <a:pt x="10014" y="4470"/>
                </a:lnTo>
                <a:lnTo>
                  <a:pt x="10063" y="4836"/>
                </a:lnTo>
                <a:lnTo>
                  <a:pt x="10087" y="5203"/>
                </a:lnTo>
                <a:lnTo>
                  <a:pt x="10087" y="7547"/>
                </a:lnTo>
                <a:lnTo>
                  <a:pt x="2809" y="7547"/>
                </a:lnTo>
                <a:lnTo>
                  <a:pt x="2809" y="5203"/>
                </a:lnTo>
                <a:lnTo>
                  <a:pt x="2833" y="4836"/>
                </a:lnTo>
                <a:lnTo>
                  <a:pt x="2882" y="4470"/>
                </a:lnTo>
                <a:lnTo>
                  <a:pt x="2980" y="4128"/>
                </a:lnTo>
                <a:lnTo>
                  <a:pt x="3102" y="3786"/>
                </a:lnTo>
                <a:lnTo>
                  <a:pt x="3249" y="3469"/>
                </a:lnTo>
                <a:lnTo>
                  <a:pt x="3420" y="3176"/>
                </a:lnTo>
                <a:lnTo>
                  <a:pt x="3639" y="2883"/>
                </a:lnTo>
                <a:lnTo>
                  <a:pt x="3884" y="2638"/>
                </a:lnTo>
                <a:lnTo>
                  <a:pt x="4128" y="2394"/>
                </a:lnTo>
                <a:lnTo>
                  <a:pt x="4421" y="2199"/>
                </a:lnTo>
                <a:lnTo>
                  <a:pt x="4714" y="2003"/>
                </a:lnTo>
                <a:lnTo>
                  <a:pt x="5032" y="1857"/>
                </a:lnTo>
                <a:lnTo>
                  <a:pt x="5373" y="1735"/>
                </a:lnTo>
                <a:lnTo>
                  <a:pt x="5715" y="1637"/>
                </a:lnTo>
                <a:lnTo>
                  <a:pt x="6082" y="1588"/>
                </a:lnTo>
                <a:lnTo>
                  <a:pt x="6448" y="1564"/>
                </a:lnTo>
                <a:close/>
                <a:moveTo>
                  <a:pt x="6448" y="10991"/>
                </a:moveTo>
                <a:lnTo>
                  <a:pt x="6692" y="11015"/>
                </a:lnTo>
                <a:lnTo>
                  <a:pt x="6937" y="11089"/>
                </a:lnTo>
                <a:lnTo>
                  <a:pt x="7132" y="11211"/>
                </a:lnTo>
                <a:lnTo>
                  <a:pt x="7327" y="11357"/>
                </a:lnTo>
                <a:lnTo>
                  <a:pt x="7474" y="11528"/>
                </a:lnTo>
                <a:lnTo>
                  <a:pt x="7572" y="11748"/>
                </a:lnTo>
                <a:lnTo>
                  <a:pt x="7645" y="11968"/>
                </a:lnTo>
                <a:lnTo>
                  <a:pt x="7669" y="12212"/>
                </a:lnTo>
                <a:lnTo>
                  <a:pt x="7669" y="12383"/>
                </a:lnTo>
                <a:lnTo>
                  <a:pt x="7645" y="12530"/>
                </a:lnTo>
                <a:lnTo>
                  <a:pt x="7596" y="12701"/>
                </a:lnTo>
                <a:lnTo>
                  <a:pt x="7523" y="12823"/>
                </a:lnTo>
                <a:lnTo>
                  <a:pt x="7425" y="12969"/>
                </a:lnTo>
                <a:lnTo>
                  <a:pt x="7327" y="13067"/>
                </a:lnTo>
                <a:lnTo>
                  <a:pt x="7205" y="13189"/>
                </a:lnTo>
                <a:lnTo>
                  <a:pt x="7083" y="13262"/>
                </a:lnTo>
                <a:lnTo>
                  <a:pt x="7230" y="15094"/>
                </a:lnTo>
                <a:lnTo>
                  <a:pt x="5667" y="15094"/>
                </a:lnTo>
                <a:lnTo>
                  <a:pt x="5813" y="13262"/>
                </a:lnTo>
                <a:lnTo>
                  <a:pt x="5691" y="13189"/>
                </a:lnTo>
                <a:lnTo>
                  <a:pt x="5569" y="13067"/>
                </a:lnTo>
                <a:lnTo>
                  <a:pt x="5471" y="12969"/>
                </a:lnTo>
                <a:lnTo>
                  <a:pt x="5373" y="12823"/>
                </a:lnTo>
                <a:lnTo>
                  <a:pt x="5300" y="12701"/>
                </a:lnTo>
                <a:lnTo>
                  <a:pt x="5251" y="12530"/>
                </a:lnTo>
                <a:lnTo>
                  <a:pt x="5227" y="12383"/>
                </a:lnTo>
                <a:lnTo>
                  <a:pt x="5227" y="12212"/>
                </a:lnTo>
                <a:lnTo>
                  <a:pt x="5251" y="11968"/>
                </a:lnTo>
                <a:lnTo>
                  <a:pt x="5325" y="11748"/>
                </a:lnTo>
                <a:lnTo>
                  <a:pt x="5422" y="11528"/>
                </a:lnTo>
                <a:lnTo>
                  <a:pt x="5569" y="11357"/>
                </a:lnTo>
                <a:lnTo>
                  <a:pt x="5764" y="11211"/>
                </a:lnTo>
                <a:lnTo>
                  <a:pt x="5960" y="11089"/>
                </a:lnTo>
                <a:lnTo>
                  <a:pt x="6204" y="11015"/>
                </a:lnTo>
                <a:lnTo>
                  <a:pt x="6448" y="10991"/>
                </a:lnTo>
                <a:close/>
                <a:moveTo>
                  <a:pt x="6448" y="1"/>
                </a:moveTo>
                <a:lnTo>
                  <a:pt x="5911" y="25"/>
                </a:lnTo>
                <a:lnTo>
                  <a:pt x="5398" y="123"/>
                </a:lnTo>
                <a:lnTo>
                  <a:pt x="4909" y="245"/>
                </a:lnTo>
                <a:lnTo>
                  <a:pt x="4421" y="416"/>
                </a:lnTo>
                <a:lnTo>
                  <a:pt x="3981" y="636"/>
                </a:lnTo>
                <a:lnTo>
                  <a:pt x="3542" y="904"/>
                </a:lnTo>
                <a:lnTo>
                  <a:pt x="3151" y="1197"/>
                </a:lnTo>
                <a:lnTo>
                  <a:pt x="2760" y="1539"/>
                </a:lnTo>
                <a:lnTo>
                  <a:pt x="2443" y="1906"/>
                </a:lnTo>
                <a:lnTo>
                  <a:pt x="2125" y="2296"/>
                </a:lnTo>
                <a:lnTo>
                  <a:pt x="1881" y="2736"/>
                </a:lnTo>
                <a:lnTo>
                  <a:pt x="1661" y="3176"/>
                </a:lnTo>
                <a:lnTo>
                  <a:pt x="1466" y="3664"/>
                </a:lnTo>
                <a:lnTo>
                  <a:pt x="1344" y="4153"/>
                </a:lnTo>
                <a:lnTo>
                  <a:pt x="1270" y="4690"/>
                </a:lnTo>
                <a:lnTo>
                  <a:pt x="1246" y="5203"/>
                </a:lnTo>
                <a:lnTo>
                  <a:pt x="1246" y="7547"/>
                </a:lnTo>
                <a:lnTo>
                  <a:pt x="391" y="7547"/>
                </a:lnTo>
                <a:lnTo>
                  <a:pt x="293" y="7572"/>
                </a:lnTo>
                <a:lnTo>
                  <a:pt x="220" y="7621"/>
                </a:lnTo>
                <a:lnTo>
                  <a:pt x="147" y="7669"/>
                </a:lnTo>
                <a:lnTo>
                  <a:pt x="74" y="7743"/>
                </a:lnTo>
                <a:lnTo>
                  <a:pt x="49" y="7840"/>
                </a:lnTo>
                <a:lnTo>
                  <a:pt x="0" y="7914"/>
                </a:lnTo>
                <a:lnTo>
                  <a:pt x="0" y="8036"/>
                </a:lnTo>
                <a:lnTo>
                  <a:pt x="0" y="18074"/>
                </a:lnTo>
                <a:lnTo>
                  <a:pt x="0" y="18171"/>
                </a:lnTo>
                <a:lnTo>
                  <a:pt x="49" y="18269"/>
                </a:lnTo>
                <a:lnTo>
                  <a:pt x="74" y="18342"/>
                </a:lnTo>
                <a:lnTo>
                  <a:pt x="147" y="18416"/>
                </a:lnTo>
                <a:lnTo>
                  <a:pt x="220" y="18464"/>
                </a:lnTo>
                <a:lnTo>
                  <a:pt x="293" y="18513"/>
                </a:lnTo>
                <a:lnTo>
                  <a:pt x="391" y="18538"/>
                </a:lnTo>
                <a:lnTo>
                  <a:pt x="489" y="18562"/>
                </a:lnTo>
                <a:lnTo>
                  <a:pt x="12407" y="18562"/>
                </a:lnTo>
                <a:lnTo>
                  <a:pt x="12505" y="18538"/>
                </a:lnTo>
                <a:lnTo>
                  <a:pt x="12603" y="18513"/>
                </a:lnTo>
                <a:lnTo>
                  <a:pt x="12676" y="18464"/>
                </a:lnTo>
                <a:lnTo>
                  <a:pt x="12749" y="18416"/>
                </a:lnTo>
                <a:lnTo>
                  <a:pt x="12822" y="18342"/>
                </a:lnTo>
                <a:lnTo>
                  <a:pt x="12847" y="18269"/>
                </a:lnTo>
                <a:lnTo>
                  <a:pt x="12896" y="18171"/>
                </a:lnTo>
                <a:lnTo>
                  <a:pt x="12896" y="18074"/>
                </a:lnTo>
                <a:lnTo>
                  <a:pt x="12896" y="8036"/>
                </a:lnTo>
                <a:lnTo>
                  <a:pt x="12896" y="7914"/>
                </a:lnTo>
                <a:lnTo>
                  <a:pt x="12847" y="7840"/>
                </a:lnTo>
                <a:lnTo>
                  <a:pt x="12822" y="7743"/>
                </a:lnTo>
                <a:lnTo>
                  <a:pt x="12749" y="7669"/>
                </a:lnTo>
                <a:lnTo>
                  <a:pt x="12676" y="7621"/>
                </a:lnTo>
                <a:lnTo>
                  <a:pt x="12603" y="7572"/>
                </a:lnTo>
                <a:lnTo>
                  <a:pt x="12505" y="7547"/>
                </a:lnTo>
                <a:lnTo>
                  <a:pt x="11650" y="7547"/>
                </a:lnTo>
                <a:lnTo>
                  <a:pt x="11650" y="5203"/>
                </a:lnTo>
                <a:lnTo>
                  <a:pt x="11626" y="4690"/>
                </a:lnTo>
                <a:lnTo>
                  <a:pt x="11552" y="4153"/>
                </a:lnTo>
                <a:lnTo>
                  <a:pt x="11430" y="3664"/>
                </a:lnTo>
                <a:lnTo>
                  <a:pt x="11235" y="3176"/>
                </a:lnTo>
                <a:lnTo>
                  <a:pt x="11015" y="2736"/>
                </a:lnTo>
                <a:lnTo>
                  <a:pt x="10771" y="2296"/>
                </a:lnTo>
                <a:lnTo>
                  <a:pt x="10453" y="1906"/>
                </a:lnTo>
                <a:lnTo>
                  <a:pt x="10136" y="1539"/>
                </a:lnTo>
                <a:lnTo>
                  <a:pt x="9745" y="1197"/>
                </a:lnTo>
                <a:lnTo>
                  <a:pt x="9354" y="904"/>
                </a:lnTo>
                <a:lnTo>
                  <a:pt x="8939" y="636"/>
                </a:lnTo>
                <a:lnTo>
                  <a:pt x="8475" y="416"/>
                </a:lnTo>
                <a:lnTo>
                  <a:pt x="7987" y="245"/>
                </a:lnTo>
                <a:lnTo>
                  <a:pt x="7498" y="123"/>
                </a:lnTo>
                <a:lnTo>
                  <a:pt x="6985" y="25"/>
                </a:lnTo>
                <a:lnTo>
                  <a:pt x="6448" y="1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0" name="Google Shape;340;gd5b193f744_0_1702"/>
          <p:cNvSpPr/>
          <p:nvPr/>
        </p:nvSpPr>
        <p:spPr>
          <a:xfrm>
            <a:off x="9799200" y="1981200"/>
            <a:ext cx="1152300" cy="680400"/>
          </a:xfrm>
          <a:prstGeom prst="roundRect">
            <a:avLst>
              <a:gd name="adj" fmla="val 16667"/>
            </a:avLst>
          </a:prstGeom>
          <a:noFill/>
          <a:ln w="15825" cap="rnd" cmpd="sng">
            <a:solidFill>
              <a:srgbClr val="FF0000"/>
            </a:solidFill>
            <a:prstDash val="dash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gd5b193f744_0_1702"/>
          <p:cNvSpPr/>
          <p:nvPr/>
        </p:nvSpPr>
        <p:spPr>
          <a:xfrm>
            <a:off x="585125" y="2057526"/>
            <a:ext cx="6501000" cy="43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840" marR="0" lvl="0" indent="-2854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lang="es-PE" sz="1800" b="1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DECRETO SUPREMO N° 070-2013-PCM</a:t>
            </a:r>
            <a:r>
              <a:rPr lang="es-PE" sz="180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, que modifica el Reglamento de la Ley de Transparencia y Acceso a la Información Pública </a:t>
            </a:r>
            <a:endParaRPr sz="1800" i="0" u="none" strike="noStrike" cap="none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285840" marR="0" lvl="0" indent="-171000" algn="l" rtl="0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None/>
            </a:pPr>
            <a:endParaRPr sz="1800" i="0" u="none" strike="noStrike" cap="none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None/>
            </a:pPr>
            <a:r>
              <a:rPr lang="es-PE" sz="1800" b="1" i="0" u="sng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Artículo 25</a:t>
            </a:r>
            <a:r>
              <a:rPr lang="es-PE" sz="1800" b="1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.- Digitalización de documentos e información</a:t>
            </a:r>
            <a:r>
              <a:rPr lang="es-PE" sz="180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endParaRPr sz="1800" i="0" u="none" strike="noStrike" cap="none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None/>
            </a:pPr>
            <a:r>
              <a:rPr lang="es-PE" sz="170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Los procedimientos para la digitalización de los documentos y la información, su organización y conservación en </a:t>
            </a:r>
            <a:r>
              <a:rPr lang="es-PE" sz="1700" b="1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soportes-e</a:t>
            </a:r>
            <a:r>
              <a:rPr lang="es-PE" sz="1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s-PE" sz="170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o similar naturaleza, se realizarán obligatoriamente conforme a la normativa sobre la materia</a:t>
            </a:r>
            <a:r>
              <a:rPr lang="es-PE" sz="1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s-PE" sz="170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políticas y lineamientos emanados del Sistema Nacional de Archivos.</a:t>
            </a:r>
            <a:endParaRPr sz="1700" i="0" u="none" strike="noStrike" cap="none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d5b193f744_0_1730"/>
          <p:cNvSpPr/>
          <p:nvPr/>
        </p:nvSpPr>
        <p:spPr>
          <a:xfrm rot="5400000">
            <a:off x="1022739" y="314827"/>
            <a:ext cx="36000" cy="720000"/>
          </a:xfrm>
          <a:prstGeom prst="rect">
            <a:avLst/>
          </a:prstGeom>
          <a:solidFill>
            <a:srgbClr val="BF090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gd5b193f744_0_1730"/>
          <p:cNvSpPr/>
          <p:nvPr/>
        </p:nvSpPr>
        <p:spPr>
          <a:xfrm>
            <a:off x="0" y="6665842"/>
            <a:ext cx="12192000" cy="192300"/>
          </a:xfrm>
          <a:prstGeom prst="rect">
            <a:avLst/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gd5b193f744_0_1730"/>
          <p:cNvSpPr/>
          <p:nvPr/>
        </p:nvSpPr>
        <p:spPr>
          <a:xfrm>
            <a:off x="609480" y="761880"/>
            <a:ext cx="5257500" cy="4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475" tIns="39225" rIns="78475" bIns="392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400" b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Modelo de Gestión Documental</a:t>
            </a:r>
            <a:endParaRPr sz="2400" b="1" i="0" u="none" strike="noStrike" cap="none">
              <a:solidFill>
                <a:schemeClr val="dk1"/>
              </a:solidFill>
            </a:endParaRPr>
          </a:p>
        </p:txBody>
      </p:sp>
      <p:sp>
        <p:nvSpPr>
          <p:cNvPr id="349" name="Google Shape;349;gd5b193f744_0_1730"/>
          <p:cNvSpPr/>
          <p:nvPr/>
        </p:nvSpPr>
        <p:spPr>
          <a:xfrm>
            <a:off x="661325" y="1899312"/>
            <a:ext cx="10920600" cy="460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840" marR="0" lvl="0" indent="-2854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lang="es-PE" sz="1800" b="1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DECRETO SUPREMO Nº 026-2016-PCM</a:t>
            </a:r>
            <a:r>
              <a:rPr lang="es-PE" sz="180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, aprueban medidas para el fortalecimiento de la </a:t>
            </a:r>
            <a:r>
              <a:rPr lang="es-PE" sz="1800" b="1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infraestructura oficial de firma</a:t>
            </a:r>
            <a:r>
              <a:rPr lang="es-PE" sz="1800" b="1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-</a:t>
            </a:r>
            <a:r>
              <a:rPr lang="es-PE" sz="1800" b="1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e</a:t>
            </a:r>
            <a:r>
              <a:rPr lang="es-PE" sz="1800" b="1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s-PE" sz="180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y la implementación progresiva de la </a:t>
            </a:r>
            <a:r>
              <a:rPr lang="es-PE" sz="1800" b="1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firma digital</a:t>
            </a:r>
            <a:r>
              <a:rPr lang="es-PE" sz="180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en el </a:t>
            </a:r>
            <a:r>
              <a:rPr lang="es-PE" sz="1800" b="1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Sector Público y Privado</a:t>
            </a:r>
            <a:r>
              <a:rPr lang="es-PE" sz="180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endParaRPr sz="1800" i="0" u="none" strike="noStrike" cap="none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285840" marR="0" lvl="0" indent="-171000" algn="l" rtl="0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None/>
            </a:pPr>
            <a:endParaRPr sz="1800" i="0" u="none" strike="noStrike" cap="none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None/>
            </a:pPr>
            <a:r>
              <a:rPr lang="es-PE" sz="1800" b="1" i="0" u="sng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Tercera Disposición Complementaria Final</a:t>
            </a:r>
            <a:r>
              <a:rPr lang="es-PE" sz="1800" b="1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.-</a:t>
            </a:r>
            <a:r>
              <a:rPr lang="es-PE" sz="180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s-PE" sz="1800" b="1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Requerimientos de copias de documentos electrónicos firmados digitalmente.</a:t>
            </a:r>
            <a:r>
              <a:rPr lang="es-PE" sz="180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endParaRPr sz="1800" i="0" u="none" strike="noStrike" cap="none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None/>
            </a:pPr>
            <a:r>
              <a:rPr lang="es-PE" sz="170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Si un funcionario público requiere copia de un </a:t>
            </a:r>
            <a:r>
              <a:rPr lang="es-PE" sz="1700" b="1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documento</a:t>
            </a:r>
            <a:r>
              <a:rPr lang="es-PE" sz="1700" b="1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-</a:t>
            </a:r>
            <a:r>
              <a:rPr lang="es-PE" sz="1700" b="1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e</a:t>
            </a:r>
            <a:r>
              <a:rPr lang="es-PE" sz="1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s-PE" sz="170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firmado digitalmente a una </a:t>
            </a:r>
            <a:r>
              <a:rPr lang="es-PE" sz="1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PN</a:t>
            </a:r>
            <a:r>
              <a:rPr lang="es-PE" sz="170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o PJ, pública o privada, se cumpl</a:t>
            </a:r>
            <a:r>
              <a:rPr lang="es-PE" sz="1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e e</a:t>
            </a:r>
            <a:r>
              <a:rPr lang="es-PE" sz="170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se mandato remi</a:t>
            </a:r>
            <a:r>
              <a:rPr lang="es-PE" sz="1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tiendo </a:t>
            </a:r>
            <a:r>
              <a:rPr lang="es-PE" sz="170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las </a:t>
            </a:r>
            <a:r>
              <a:rPr lang="es-PE" sz="1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URLs</a:t>
            </a:r>
            <a:r>
              <a:rPr lang="es-PE" sz="170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para consultar el </a:t>
            </a:r>
            <a:r>
              <a:rPr lang="es-PE" sz="1700" b="1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archivo</a:t>
            </a:r>
            <a:r>
              <a:rPr lang="es-PE" sz="1700" b="1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-</a:t>
            </a:r>
            <a:r>
              <a:rPr lang="es-PE" sz="1700" b="1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e</a:t>
            </a:r>
            <a:r>
              <a:rPr lang="es-PE" sz="1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s-PE" sz="170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donde conste </a:t>
            </a:r>
            <a:r>
              <a:rPr lang="es-PE" sz="1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el </a:t>
            </a:r>
            <a:r>
              <a:rPr lang="es-PE" sz="170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documento y verificar autenticidad e integridad, o remi</a:t>
            </a:r>
            <a:r>
              <a:rPr lang="es-PE" sz="1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tiendo</a:t>
            </a:r>
            <a:r>
              <a:rPr lang="es-PE" sz="170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el referido documento por vía electrónica incorpora</a:t>
            </a:r>
            <a:r>
              <a:rPr lang="es-PE" sz="1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ndo</a:t>
            </a:r>
            <a:r>
              <a:rPr lang="es-PE" sz="170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s-PE" sz="1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l</a:t>
            </a:r>
            <a:r>
              <a:rPr lang="es-PE" sz="170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as </a:t>
            </a:r>
            <a:r>
              <a:rPr lang="es-PE" sz="1700" b="1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URLs</a:t>
            </a:r>
            <a:r>
              <a:rPr lang="es-PE" sz="170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. </a:t>
            </a:r>
            <a:r>
              <a:rPr lang="es-PE" sz="1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L</a:t>
            </a:r>
            <a:r>
              <a:rPr lang="es-PE" sz="170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as entidades públicas, a pedido expreso del solicitante, pueden expedir reproducciones impresas de </a:t>
            </a:r>
            <a:r>
              <a:rPr lang="es-PE" sz="1700" b="1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documentos</a:t>
            </a:r>
            <a:r>
              <a:rPr lang="es-PE" sz="1700" b="1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-e</a:t>
            </a:r>
            <a:r>
              <a:rPr lang="es-PE" sz="1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s-PE" sz="170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firmados digitalmente en el marco de la IOFE, </a:t>
            </a:r>
            <a:r>
              <a:rPr lang="es-PE" sz="1700" b="1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incluyendo en la impresión las </a:t>
            </a:r>
            <a:r>
              <a:rPr lang="es-PE" sz="1700" b="1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URL </a:t>
            </a:r>
            <a:r>
              <a:rPr lang="es-PE" sz="1700" b="1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que permitan contrastar autenticidad mediante el acceso a archivos</a:t>
            </a:r>
            <a:r>
              <a:rPr lang="es-PE" sz="1700" b="1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-</a:t>
            </a:r>
            <a:r>
              <a:rPr lang="es-PE" sz="1700" b="1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e</a:t>
            </a:r>
            <a:r>
              <a:rPr lang="es-PE" sz="1700" b="1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s-PE" sz="1700" b="1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de la administración</a:t>
            </a:r>
            <a:r>
              <a:rPr lang="es-PE" sz="170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. </a:t>
            </a:r>
            <a:r>
              <a:rPr lang="es-PE" sz="1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D</a:t>
            </a:r>
            <a:r>
              <a:rPr lang="es-PE" sz="170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icha formalidad otorga la </a:t>
            </a:r>
            <a:r>
              <a:rPr lang="es-PE" sz="1700" b="1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condición de </a:t>
            </a:r>
            <a:r>
              <a:rPr lang="es-PE" sz="1700" b="1" i="0" u="none" strike="noStrike" cap="none">
                <a:solidFill>
                  <a:schemeClr val="dk1"/>
                </a:solidFill>
                <a:highlight>
                  <a:srgbClr val="FFE599"/>
                </a:highlight>
                <a:latin typeface="Consolas"/>
                <a:ea typeface="Consolas"/>
                <a:cs typeface="Consolas"/>
                <a:sym typeface="Consolas"/>
              </a:rPr>
              <a:t>copias auténticas</a:t>
            </a:r>
            <a:r>
              <a:rPr lang="es-PE" sz="1700" b="1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a las reproducciones impresas</a:t>
            </a:r>
            <a:r>
              <a:rPr lang="es-PE" sz="180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endParaRPr sz="1800" i="0" u="none" strike="noStrike" cap="none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50" name="Google Shape;350;gd5b193f744_0_1730"/>
          <p:cNvSpPr/>
          <p:nvPr/>
        </p:nvSpPr>
        <p:spPr>
          <a:xfrm>
            <a:off x="609480" y="1295280"/>
            <a:ext cx="9534000" cy="4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475" tIns="39225" rIns="78475" bIns="392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Requisito: CERTIFICADOS Y FIRMAS DIGITALES</a:t>
            </a:r>
            <a:endParaRPr sz="2000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d5b193f744_0_1751"/>
          <p:cNvSpPr/>
          <p:nvPr/>
        </p:nvSpPr>
        <p:spPr>
          <a:xfrm rot="5400000">
            <a:off x="1022739" y="314827"/>
            <a:ext cx="36000" cy="720000"/>
          </a:xfrm>
          <a:prstGeom prst="rect">
            <a:avLst/>
          </a:prstGeom>
          <a:solidFill>
            <a:srgbClr val="BF090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gd5b193f744_0_1751"/>
          <p:cNvSpPr/>
          <p:nvPr/>
        </p:nvSpPr>
        <p:spPr>
          <a:xfrm>
            <a:off x="661325" y="1828675"/>
            <a:ext cx="6614700" cy="45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840" marR="0" lvl="0" indent="-2854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lang="es-PE" sz="180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Los sistemas dentro del marco del M</a:t>
            </a:r>
            <a:r>
              <a:rPr lang="es-PE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GD</a:t>
            </a:r>
            <a:r>
              <a:rPr lang="es-PE" sz="180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deben emplear la PLATAFORMA DE INTEROPERABILIDAD DEL ESTADO (PIDE) para el envío automático de documentos</a:t>
            </a:r>
            <a:r>
              <a:rPr lang="es-PE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-</a:t>
            </a:r>
            <a:r>
              <a:rPr lang="es-PE" sz="180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e</a:t>
            </a:r>
            <a:r>
              <a:rPr lang="es-PE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s-PE" sz="1800" b="1" i="0" u="sng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entre entidades de la Administración Pública</a:t>
            </a:r>
            <a:r>
              <a:rPr lang="es-PE" sz="180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.</a:t>
            </a:r>
            <a:endParaRPr sz="1800" i="0" u="none" strike="noStrike" cap="none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285840" marR="0" lvl="0" indent="-171000" algn="l" rtl="0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None/>
            </a:pPr>
            <a:endParaRPr sz="1800" i="0" u="none" strike="noStrike" cap="none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285840" marR="0" lvl="0" indent="-285480" algn="l" rtl="0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lang="es-PE" sz="180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Los procedimientos relativos a la publicación y consumo de servicios de la P</a:t>
            </a:r>
            <a:r>
              <a:rPr lang="es-PE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IDE</a:t>
            </a:r>
            <a:r>
              <a:rPr lang="es-PE" sz="180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, así como sus condiciones asociadas, estándares y lineamientos son establecidos y administrados por la </a:t>
            </a:r>
            <a:r>
              <a:rPr lang="es-PE" sz="1800" b="1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SECRETARÍA DE GOBIERNO DIGITAL DE </a:t>
            </a:r>
            <a:r>
              <a:rPr lang="es-PE" sz="1800" b="1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LA </a:t>
            </a:r>
            <a:r>
              <a:rPr lang="es-PE" sz="1800" b="1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PCM</a:t>
            </a:r>
            <a:r>
              <a:rPr lang="es-PE" sz="180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. Por tanto, las entidades deberán interconectar sus </a:t>
            </a:r>
            <a:r>
              <a:rPr lang="es-PE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S</a:t>
            </a:r>
            <a:r>
              <a:rPr lang="es-PE" sz="180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istemas de </a:t>
            </a:r>
            <a:r>
              <a:rPr lang="es-PE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Trámite Documentario</a:t>
            </a:r>
            <a:r>
              <a:rPr lang="es-PE" sz="180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a esta Plataforma, de acuerdo al procedimiento establecido </a:t>
            </a:r>
            <a:r>
              <a:rPr lang="es-PE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por </a:t>
            </a:r>
            <a:r>
              <a:rPr lang="es-PE" sz="180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dicha Secretaría.</a:t>
            </a:r>
            <a:endParaRPr sz="1800" i="0" u="none" strike="noStrike" cap="none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57" name="Google Shape;357;gd5b193f744_0_1751"/>
          <p:cNvSpPr/>
          <p:nvPr/>
        </p:nvSpPr>
        <p:spPr>
          <a:xfrm>
            <a:off x="0" y="6665842"/>
            <a:ext cx="12192000" cy="192300"/>
          </a:xfrm>
          <a:prstGeom prst="rect">
            <a:avLst/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gd5b193f744_0_1751"/>
          <p:cNvSpPr/>
          <p:nvPr/>
        </p:nvSpPr>
        <p:spPr>
          <a:xfrm>
            <a:off x="609480" y="761880"/>
            <a:ext cx="5257500" cy="4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475" tIns="39225" rIns="78475" bIns="392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400" b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Modelo de Gestión Documental</a:t>
            </a:r>
            <a:endParaRPr sz="2400" b="1" i="0" u="none" strike="noStrike" cap="none">
              <a:solidFill>
                <a:schemeClr val="dk1"/>
              </a:solidFill>
            </a:endParaRPr>
          </a:p>
        </p:txBody>
      </p:sp>
      <p:sp>
        <p:nvSpPr>
          <p:cNvPr id="359" name="Google Shape;359;gd5b193f744_0_1751"/>
          <p:cNvSpPr/>
          <p:nvPr/>
        </p:nvSpPr>
        <p:spPr>
          <a:xfrm>
            <a:off x="609480" y="1295280"/>
            <a:ext cx="9534000" cy="4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475" tIns="39225" rIns="78475" bIns="392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Requisito: INTEROPERABILIDAD</a:t>
            </a:r>
            <a:endParaRPr sz="2000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pic>
        <p:nvPicPr>
          <p:cNvPr id="360" name="Google Shape;360;gd5b193f744_0_1751"/>
          <p:cNvPicPr preferRelativeResize="0"/>
          <p:nvPr/>
        </p:nvPicPr>
        <p:blipFill rotWithShape="1">
          <a:blip r:embed="rId3">
            <a:alphaModFix/>
          </a:blip>
          <a:srcRect l="1808" t="8218" r="2516" b="5996"/>
          <a:stretch/>
        </p:blipFill>
        <p:spPr>
          <a:xfrm>
            <a:off x="7276175" y="774725"/>
            <a:ext cx="4713275" cy="5166525"/>
          </a:xfrm>
          <a:prstGeom prst="rect">
            <a:avLst/>
          </a:prstGeom>
          <a:noFill/>
          <a:ln w="9525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219075" dir="7740000" algn="tl" rotWithShape="0">
              <a:schemeClr val="accent6">
                <a:alpha val="29000"/>
              </a:scheme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d5b193f744_0_1774"/>
          <p:cNvSpPr/>
          <p:nvPr/>
        </p:nvSpPr>
        <p:spPr>
          <a:xfrm rot="5400000">
            <a:off x="1022739" y="314827"/>
            <a:ext cx="36000" cy="720000"/>
          </a:xfrm>
          <a:prstGeom prst="rect">
            <a:avLst/>
          </a:prstGeom>
          <a:solidFill>
            <a:srgbClr val="BF090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gd5b193f744_0_1774"/>
          <p:cNvSpPr/>
          <p:nvPr/>
        </p:nvSpPr>
        <p:spPr>
          <a:xfrm>
            <a:off x="0" y="6665842"/>
            <a:ext cx="12192000" cy="192300"/>
          </a:xfrm>
          <a:prstGeom prst="rect">
            <a:avLst/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gd5b193f744_0_1774"/>
          <p:cNvSpPr/>
          <p:nvPr/>
        </p:nvSpPr>
        <p:spPr>
          <a:xfrm>
            <a:off x="609480" y="761880"/>
            <a:ext cx="5257500" cy="4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475" tIns="39225" rIns="78475" bIns="392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400" b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Modelo de Gestión Documental</a:t>
            </a:r>
            <a:endParaRPr sz="2400" b="1" i="0" u="none" strike="noStrike" cap="none">
              <a:solidFill>
                <a:schemeClr val="dk1"/>
              </a:solidFill>
            </a:endParaRPr>
          </a:p>
        </p:txBody>
      </p:sp>
      <p:sp>
        <p:nvSpPr>
          <p:cNvPr id="368" name="Google Shape;368;gd5b193f744_0_1774"/>
          <p:cNvSpPr/>
          <p:nvPr/>
        </p:nvSpPr>
        <p:spPr>
          <a:xfrm>
            <a:off x="609480" y="1295280"/>
            <a:ext cx="9534000" cy="4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475" tIns="39225" rIns="78475" bIns="392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Requisito: INTEROPERABILIDAD</a:t>
            </a:r>
            <a:endParaRPr sz="2000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pic>
        <p:nvPicPr>
          <p:cNvPr id="369" name="Google Shape;369;gd5b193f744_0_177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40" y="2133720"/>
            <a:ext cx="12183122" cy="4111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d5b193f744_0_1869"/>
          <p:cNvSpPr/>
          <p:nvPr/>
        </p:nvSpPr>
        <p:spPr>
          <a:xfrm rot="5400000">
            <a:off x="1022739" y="314827"/>
            <a:ext cx="36000" cy="720000"/>
          </a:xfrm>
          <a:prstGeom prst="rect">
            <a:avLst/>
          </a:prstGeom>
          <a:solidFill>
            <a:srgbClr val="BF090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gd5b193f744_0_1869"/>
          <p:cNvSpPr/>
          <p:nvPr/>
        </p:nvSpPr>
        <p:spPr>
          <a:xfrm>
            <a:off x="0" y="6665842"/>
            <a:ext cx="12192000" cy="192300"/>
          </a:xfrm>
          <a:prstGeom prst="rect">
            <a:avLst/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gd5b193f744_0_1869"/>
          <p:cNvSpPr/>
          <p:nvPr/>
        </p:nvSpPr>
        <p:spPr>
          <a:xfrm>
            <a:off x="609480" y="761880"/>
            <a:ext cx="5257500" cy="4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475" tIns="39225" rIns="78475" bIns="392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400" b="1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Consideraciones.-</a:t>
            </a:r>
            <a:endParaRPr sz="2400" b="1" i="0" u="none" strike="noStrike" cap="none" dirty="0">
              <a:solidFill>
                <a:schemeClr val="dk1"/>
              </a:solidFill>
            </a:endParaRPr>
          </a:p>
        </p:txBody>
      </p:sp>
      <p:sp>
        <p:nvSpPr>
          <p:cNvPr id="377" name="Google Shape;377;gd5b193f744_0_1869"/>
          <p:cNvSpPr/>
          <p:nvPr/>
        </p:nvSpPr>
        <p:spPr>
          <a:xfrm>
            <a:off x="661325" y="1341950"/>
            <a:ext cx="10996800" cy="51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nsolas"/>
              <a:buChar char="●"/>
            </a:pPr>
            <a:r>
              <a:rPr lang="es-PE" sz="1800" dirty="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Conocer y aplicar las Especificaciones Técnicas para la Interoperabilidad del Trámite Documentario, de acuerdo al Modelo de Gestión Documental</a:t>
            </a:r>
            <a:endParaRPr sz="1800" dirty="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nsolas"/>
              <a:buChar char="●"/>
            </a:pPr>
            <a:r>
              <a:rPr lang="es-PE" sz="1800" dirty="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Solicitar los Web Services del DL-1310 y el de Código Único de Operación (CUO)</a:t>
            </a:r>
            <a:endParaRPr sz="1800" dirty="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nsolas"/>
              <a:buChar char="●"/>
            </a:pPr>
            <a:r>
              <a:rPr lang="es-PE" sz="1800" dirty="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Implementar Modelo de Datos (05 tablas) descrito dentro de las Especificaciones Técnicas para la Interoperabilidad del Trámite Documentario</a:t>
            </a:r>
            <a:endParaRPr sz="1800" dirty="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nsolas"/>
              <a:buChar char="●"/>
            </a:pPr>
            <a:r>
              <a:rPr lang="es-PE" sz="1800" dirty="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Implementar el Componente para Interoperabilidad de Trámite Documentario, en un servidor administrado por su Entidad</a:t>
            </a:r>
            <a:endParaRPr sz="1800" dirty="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nsolas"/>
              <a:buChar char="●"/>
            </a:pPr>
            <a:r>
              <a:rPr lang="es-PE" sz="1800" dirty="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Implementar módulo para gestión de las bandejas virtuales de despacho y recepción de documentos de su Entidad (MPV = Mesa de Partes Virtual para interoperabilidad del trámite documentario entre entidades)</a:t>
            </a:r>
            <a:endParaRPr sz="1800" dirty="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nsolas"/>
              <a:buChar char="●"/>
            </a:pPr>
            <a:r>
              <a:rPr lang="es-PE" sz="1800" dirty="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Efectuar las pruebas para su MPV en ambiente de desarrollo y una vez completadas correctamente realizar el registro en el ambiente de producción de la Plataforma de Interoperabilidad (PIDE), implica conformidad de área usuaria y de T.I.</a:t>
            </a:r>
            <a:endParaRPr sz="1800" dirty="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2" name="Google Shape;382;gd5b193f744_0_18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716364" y="-285670"/>
            <a:ext cx="13208489" cy="7429340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gd5b193f744_0_1813"/>
          <p:cNvSpPr txBox="1"/>
          <p:nvPr/>
        </p:nvSpPr>
        <p:spPr>
          <a:xfrm>
            <a:off x="279650" y="6605853"/>
            <a:ext cx="1635300" cy="2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</a:pPr>
            <a:r>
              <a:rPr lang="es-PE" sz="833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Créditos Fotografía DPL News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4" name="Google Shape;384;gd5b193f744_0_18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9651" y="586301"/>
            <a:ext cx="3880970" cy="8603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gd5b193f744_0_18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75525" y="1813425"/>
            <a:ext cx="5816351" cy="3421900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gd5b193f744_0_1813"/>
          <p:cNvSpPr txBox="1"/>
          <p:nvPr/>
        </p:nvSpPr>
        <p:spPr>
          <a:xfrm>
            <a:off x="6595050" y="2284775"/>
            <a:ext cx="5404200" cy="26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Raleway"/>
              <a:buNone/>
            </a:pPr>
            <a:r>
              <a:rPr lang="es-PE" sz="3177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MUCHAS GRACIAS!!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Raleway"/>
              <a:buNone/>
            </a:pPr>
            <a:endParaRPr sz="1100" b="1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Raleway"/>
              <a:buNone/>
            </a:pPr>
            <a:endParaRPr sz="1100" b="1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87" name="Google Shape;387;gd5b193f744_0_181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297231" y="6085522"/>
            <a:ext cx="2777004" cy="6305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998</Words>
  <Application>Microsoft Office PowerPoint</Application>
  <PresentationFormat>Panorámica</PresentationFormat>
  <Paragraphs>148</Paragraphs>
  <Slides>14</Slides>
  <Notes>14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5" baseType="lpstr">
      <vt:lpstr>Consolas</vt:lpstr>
      <vt:lpstr>Noto Sans Symbols</vt:lpstr>
      <vt:lpstr>Calibri</vt:lpstr>
      <vt:lpstr>Times New Roman</vt:lpstr>
      <vt:lpstr>Century Gothic</vt:lpstr>
      <vt:lpstr>Arial</vt:lpstr>
      <vt:lpstr>Raleway</vt:lpstr>
      <vt:lpstr>Lato</vt:lpstr>
      <vt:lpstr>Roboto Slab</vt:lpstr>
      <vt:lpstr>Roboto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Ginno Kelley</dc:creator>
  <cp:lastModifiedBy>Gustavo Bermudez Alcocer</cp:lastModifiedBy>
  <cp:revision>2</cp:revision>
  <dcterms:created xsi:type="dcterms:W3CDTF">2018-06-02T22:54:58Z</dcterms:created>
  <dcterms:modified xsi:type="dcterms:W3CDTF">2022-11-28T15:43:45Z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2018-05-25T00:00:00Z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2018-06-02T00:00:00Z</vt:filetime>
  </property>
</Properties>
</file>